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28" autoAdjust="0"/>
  </p:normalViewPr>
  <p:slideViewPr>
    <p:cSldViewPr snapToGrid="0">
      <p:cViewPr varScale="1">
        <p:scale>
          <a:sx n="97" d="100"/>
          <a:sy n="97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8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39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9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9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8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7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8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8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8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6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A2C3-ED68-4FD1-B65B-406488513DF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2143E-E688-4614-8E44-DAF713885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6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32523" y="172277"/>
            <a:ext cx="8905460" cy="6685723"/>
          </a:xfrm>
          <a:prstGeom prst="roundRect">
            <a:avLst/>
          </a:prstGeom>
          <a:pattFill prst="pct5">
            <a:fgClr>
              <a:srgbClr val="00FF00"/>
            </a:fgClr>
            <a:bgClr>
              <a:schemeClr val="bg1"/>
            </a:bgClr>
          </a:pattFill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453254" y="670371"/>
            <a:ext cx="5244385" cy="1893903"/>
          </a:xfrm>
          <a:pattFill prst="pct80">
            <a:fgClr>
              <a:srgbClr val="66CCFF"/>
            </a:fgClr>
            <a:bgClr>
              <a:schemeClr val="bg1"/>
            </a:bgClr>
          </a:patt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endParaRPr lang="en-GB" sz="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882" indent="-342882" algn="l">
              <a:buFontTx/>
              <a:buChar char="-"/>
            </a:pP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Mae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hi’n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amser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stori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  </a:t>
            </a:r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It’s story time.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Gwrandewch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stori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GB" sz="1500" i="1" dirty="0">
                <a:solidFill>
                  <a:schemeClr val="tx1"/>
                </a:solidFill>
                <a:latin typeface="Comic Sans MS" panose="030F0702030302020204" pitchFamily="66" charset="0"/>
              </a:rPr>
              <a:t>Listen to the story.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Edrychwch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lluniau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Look at the pictures</a:t>
            </a:r>
          </a:p>
          <a:p>
            <a:pPr marL="342882" indent="-342882" algn="l">
              <a:buFontTx/>
              <a:buChar char="-"/>
            </a:pP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Darllenwch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gyda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fi.     </a:t>
            </a:r>
            <a:r>
              <a:rPr lang="en-GB" sz="1500" i="1" dirty="0">
                <a:solidFill>
                  <a:schemeClr val="tx1"/>
                </a:solidFill>
                <a:latin typeface="Comic Sans MS" panose="030F0702030302020204" pitchFamily="66" charset="0"/>
              </a:rPr>
              <a:t>Read with 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397" y="360261"/>
            <a:ext cx="2905416" cy="1923604"/>
          </a:xfrm>
          <a:prstGeom prst="rect">
            <a:avLst/>
          </a:prstGeom>
          <a:pattFill prst="pct20">
            <a:fgClr>
              <a:srgbClr val="00FF00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Geirfa</a:t>
            </a:r>
            <a:r>
              <a:rPr lang="en-GB" sz="17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/</a:t>
            </a:r>
            <a:r>
              <a:rPr lang="en-GB" sz="1400" b="1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Vocabulary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llyfr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llyfrau</a:t>
            </a:r>
            <a:r>
              <a:rPr lang="en-GB" sz="1700" dirty="0">
                <a:latin typeface="Comic Sans MS" panose="030F0702030302020204" pitchFamily="66" charset="0"/>
              </a:rPr>
              <a:t>     </a:t>
            </a:r>
            <a:r>
              <a:rPr lang="en-GB" sz="1400" i="1" dirty="0" smtClean="0">
                <a:latin typeface="Comic Sans MS" panose="030F0702030302020204" pitchFamily="66" charset="0"/>
              </a:rPr>
              <a:t>book/books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1700" b="1" dirty="0" err="1">
                <a:latin typeface="Comic Sans MS" panose="030F0702030302020204" pitchFamily="66" charset="0"/>
              </a:rPr>
              <a:t>stori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storiau</a:t>
            </a:r>
            <a:r>
              <a:rPr lang="en-GB" sz="1700" dirty="0">
                <a:latin typeface="Comic Sans MS" panose="030F0702030302020204" pitchFamily="66" charset="0"/>
              </a:rPr>
              <a:t>    </a:t>
            </a:r>
            <a:r>
              <a:rPr lang="en-GB" sz="1400" i="1" dirty="0">
                <a:latin typeface="Comic Sans MS" panose="030F0702030302020204" pitchFamily="66" charset="0"/>
              </a:rPr>
              <a:t>story/stories</a:t>
            </a:r>
            <a:r>
              <a:rPr lang="en-GB" sz="1700" dirty="0">
                <a:latin typeface="Comic Sans MS" panose="030F0702030302020204" pitchFamily="66" charset="0"/>
              </a:rPr>
              <a:t>          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awdur</a:t>
            </a:r>
            <a:r>
              <a:rPr lang="en-GB" sz="1700" dirty="0">
                <a:latin typeface="Comic Sans MS" panose="030F0702030302020204" pitchFamily="66" charset="0"/>
              </a:rPr>
              <a:t>               </a:t>
            </a:r>
            <a:r>
              <a:rPr lang="en-GB" sz="1400" i="1" dirty="0">
                <a:latin typeface="Comic Sans MS" panose="030F0702030302020204" pitchFamily="66" charset="0"/>
              </a:rPr>
              <a:t>author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cymeriad</a:t>
            </a:r>
            <a:r>
              <a:rPr lang="en-GB" sz="1700" b="1" dirty="0">
                <a:latin typeface="Comic Sans MS" panose="030F0702030302020204" pitchFamily="66" charset="0"/>
              </a:rPr>
              <a:t>(au)   </a:t>
            </a:r>
            <a:r>
              <a:rPr lang="en-GB" sz="1400" i="1" dirty="0">
                <a:latin typeface="Comic Sans MS" panose="030F0702030302020204" pitchFamily="66" charset="0"/>
              </a:rPr>
              <a:t>character(s)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lluniau</a:t>
            </a:r>
            <a:r>
              <a:rPr lang="en-GB" sz="1700" dirty="0">
                <a:latin typeface="Comic Sans MS" panose="030F0702030302020204" pitchFamily="66" charset="0"/>
              </a:rPr>
              <a:t>        </a:t>
            </a:r>
            <a:r>
              <a:rPr lang="en-GB" sz="1400" i="1" dirty="0">
                <a:latin typeface="Comic Sans MS" panose="030F0702030302020204" pitchFamily="66" charset="0"/>
              </a:rPr>
              <a:t>picture(s)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tudalen</a:t>
            </a:r>
            <a:r>
              <a:rPr lang="en-GB" sz="1700" b="1" dirty="0">
                <a:latin typeface="Comic Sans MS" panose="030F0702030302020204" pitchFamily="66" charset="0"/>
              </a:rPr>
              <a:t>(</a:t>
            </a:r>
            <a:r>
              <a:rPr lang="en-GB" sz="1700" b="1" dirty="0" err="1">
                <a:latin typeface="Comic Sans MS" panose="030F0702030302020204" pitchFamily="66" charset="0"/>
              </a:rPr>
              <a:t>nau</a:t>
            </a:r>
            <a:r>
              <a:rPr lang="en-GB" sz="1700" b="1" dirty="0">
                <a:latin typeface="Comic Sans MS" panose="030F0702030302020204" pitchFamily="66" charset="0"/>
              </a:rPr>
              <a:t>)   </a:t>
            </a:r>
            <a:r>
              <a:rPr lang="en-GB" sz="1400" i="1" dirty="0">
                <a:latin typeface="Comic Sans MS" panose="030F0702030302020204" pitchFamily="66" charset="0"/>
              </a:rPr>
              <a:t>page(s)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801" y="2684257"/>
            <a:ext cx="8684907" cy="264687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latin typeface="Comic Sans MS" panose="030F0702030302020204" pitchFamily="66" charset="0"/>
              </a:rPr>
              <a:t>Trafod</a:t>
            </a:r>
            <a:r>
              <a:rPr lang="en-GB" sz="1700" b="1" u="sng" dirty="0">
                <a:latin typeface="Comic Sans MS" panose="030F0702030302020204" pitchFamily="66" charset="0"/>
              </a:rPr>
              <a:t> y </a:t>
            </a:r>
            <a:r>
              <a:rPr lang="en-GB" sz="1700" b="1" u="sng" dirty="0" err="1">
                <a:latin typeface="Comic Sans MS" panose="030F0702030302020204" pitchFamily="66" charset="0"/>
              </a:rPr>
              <a:t>stori</a:t>
            </a:r>
            <a:r>
              <a:rPr lang="en-GB" sz="1700" b="1" u="sng" dirty="0">
                <a:latin typeface="Comic Sans MS" panose="030F0702030302020204" pitchFamily="66" charset="0"/>
              </a:rPr>
              <a:t>/</a:t>
            </a:r>
            <a:r>
              <a:rPr lang="en-GB" sz="1400" i="1" u="sng" dirty="0">
                <a:latin typeface="Comic Sans MS" panose="030F0702030302020204" pitchFamily="66" charset="0"/>
              </a:rPr>
              <a:t>Discussing the story</a:t>
            </a:r>
          </a:p>
          <a:p>
            <a:pPr algn="ctr"/>
            <a:endParaRPr lang="en-GB" sz="400" i="1" u="sng" dirty="0">
              <a:latin typeface="Comic Sans MS" panose="030F0702030302020204" pitchFamily="66" charset="0"/>
            </a:endParaRP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teitl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latin typeface="Comic Sans MS" panose="030F0702030302020204" pitchFamily="66" charset="0"/>
              </a:rPr>
              <a:t>         </a:t>
            </a:r>
            <a:r>
              <a:rPr lang="en-GB" sz="1700" b="1" dirty="0" err="1">
                <a:latin typeface="Comic Sans MS" panose="030F0702030302020204" pitchFamily="66" charset="0"/>
              </a:rPr>
              <a:t>Pwy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hwn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hon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  </a:t>
            </a:r>
            <a:r>
              <a:rPr lang="en-GB" sz="1700" b="1" dirty="0" err="1">
                <a:latin typeface="Comic Sans MS" panose="030F0702030302020204" pitchFamily="66" charset="0"/>
              </a:rPr>
              <a:t>Sawl</a:t>
            </a:r>
            <a:r>
              <a:rPr lang="en-GB" sz="1700" b="1" dirty="0">
                <a:latin typeface="Comic Sans MS" panose="030F0702030302020204" pitchFamily="66" charset="0"/>
              </a:rPr>
              <a:t> ____ </a:t>
            </a:r>
            <a:r>
              <a:rPr lang="en-GB" sz="1700" b="1" dirty="0" err="1">
                <a:latin typeface="Comic Sans MS" panose="030F0702030302020204" pitchFamily="66" charset="0"/>
              </a:rPr>
              <a:t>sy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</a:p>
          <a:p>
            <a:r>
              <a:rPr lang="en-GB" sz="1400" i="1" dirty="0">
                <a:latin typeface="Comic Sans MS" panose="030F0702030302020204" pitchFamily="66" charset="0"/>
              </a:rPr>
              <a:t>What is the title of the book?        Who is this?  (masc./fem.)      How many _____ are in the picture</a:t>
            </a:r>
            <a:r>
              <a:rPr lang="en-GB" sz="1400" i="1" dirty="0" smtClean="0"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latin typeface="Comic Sans MS" panose="030F0702030302020204" pitchFamily="66" charset="0"/>
              </a:rPr>
              <a:t>  </a:t>
            </a:r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ydy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hwn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       </a:t>
            </a:r>
            <a:r>
              <a:rPr lang="en-GB" sz="1700" dirty="0" smtClean="0">
                <a:latin typeface="Comic Sans MS" panose="030F0702030302020204" pitchFamily="66" charset="0"/>
              </a:rPr>
              <a:t>       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Oes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>
                <a:latin typeface="Comic Sans MS" panose="030F0702030302020204" pitchFamily="66" charset="0"/>
              </a:rPr>
              <a:t>___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 </a:t>
            </a:r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latin typeface="Comic Sans MS" panose="030F0702030302020204" pitchFamily="66" charset="0"/>
              </a:rPr>
              <a:t>What </a:t>
            </a:r>
            <a:r>
              <a:rPr lang="en-GB" sz="1400" i="1" dirty="0">
                <a:latin typeface="Comic Sans MS" panose="030F0702030302020204" pitchFamily="66" charset="0"/>
              </a:rPr>
              <a:t>is this?                         </a:t>
            </a:r>
            <a:r>
              <a:rPr lang="en-GB" sz="1400" i="1" dirty="0" smtClean="0">
                <a:latin typeface="Comic Sans MS" panose="030F0702030302020204" pitchFamily="66" charset="0"/>
              </a:rPr>
              <a:t>         Is </a:t>
            </a:r>
            <a:r>
              <a:rPr lang="en-GB" sz="1400" i="1" dirty="0">
                <a:latin typeface="Comic Sans MS" panose="030F0702030302020204" pitchFamily="66" charset="0"/>
              </a:rPr>
              <a:t>there a _____ in the picture? </a:t>
            </a:r>
            <a:r>
              <a:rPr lang="en-GB" sz="1400" i="1" dirty="0" smtClean="0">
                <a:latin typeface="Comic Sans MS" panose="030F0702030302020204" pitchFamily="66" charset="0"/>
              </a:rPr>
              <a:t>  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Oes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/ Nag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oes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GB" sz="1400" i="1" dirty="0" smtClean="0">
                <a:latin typeface="Comic Sans MS" panose="030F0702030302020204" pitchFamily="66" charset="0"/>
              </a:rPr>
              <a:t>yes/no</a:t>
            </a:r>
            <a:endParaRPr lang="en-GB" sz="1600" i="1" dirty="0">
              <a:latin typeface="Comic Sans MS" panose="030F0702030302020204" pitchFamily="66" charset="0"/>
            </a:endParaRPr>
          </a:p>
          <a:p>
            <a:r>
              <a:rPr lang="en-GB" sz="1700" b="1" dirty="0" err="1">
                <a:latin typeface="Comic Sans MS" panose="030F0702030302020204" pitchFamily="66" charset="0"/>
              </a:rPr>
              <a:t>Dyma</a:t>
            </a:r>
            <a:r>
              <a:rPr lang="en-GB" sz="1700" b="1" dirty="0">
                <a:latin typeface="Comic Sans MS" panose="030F0702030302020204" pitchFamily="66" charset="0"/>
              </a:rPr>
              <a:t> _____. </a:t>
            </a:r>
            <a:r>
              <a:rPr lang="en-GB" sz="1700" dirty="0">
                <a:latin typeface="Comic Sans MS" panose="030F0702030302020204" pitchFamily="66" charset="0"/>
              </a:rPr>
              <a:t>                      </a:t>
            </a:r>
            <a:r>
              <a:rPr lang="en-GB" sz="1700" b="1" dirty="0">
                <a:latin typeface="Comic Sans MS" panose="030F0702030302020204" pitchFamily="66" charset="0"/>
              </a:rPr>
              <a:t>Pa </a:t>
            </a:r>
            <a:r>
              <a:rPr lang="en-GB" sz="1700" b="1" dirty="0" err="1">
                <a:latin typeface="Comic Sans MS" panose="030F0702030302020204" pitchFamily="66" charset="0"/>
              </a:rPr>
              <a:t>liw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ydy’r</a:t>
            </a:r>
            <a:r>
              <a:rPr lang="en-GB" sz="1700" b="1" dirty="0">
                <a:latin typeface="Comic Sans MS" panose="030F0702030302020204" pitchFamily="66" charset="0"/>
              </a:rPr>
              <a:t> ……?     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Here is _______.                            Which colour is the …?           </a:t>
            </a: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sy’n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digwydd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yma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    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Ble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latin typeface="Comic Sans MS" panose="030F0702030302020204" pitchFamily="66" charset="0"/>
              </a:rPr>
              <a:t>………….? </a:t>
            </a:r>
            <a:endParaRPr lang="en-GB" sz="1700" b="1" dirty="0"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What is happening here?                </a:t>
            </a:r>
            <a:r>
              <a:rPr lang="en-GB" sz="1400" i="1" dirty="0" smtClean="0">
                <a:latin typeface="Comic Sans MS" panose="030F0702030302020204" pitchFamily="66" charset="0"/>
              </a:rPr>
              <a:t> Where’s the………….?</a:t>
            </a:r>
            <a:endParaRPr lang="en-GB" sz="1400" i="1" dirty="0">
              <a:latin typeface="Comic Sans MS" panose="030F0702030302020204" pitchFamily="66" charset="0"/>
            </a:endParaRPr>
          </a:p>
          <a:p>
            <a:endParaRPr lang="en-GB" sz="1400" i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1319" y="5348161"/>
            <a:ext cx="5620979" cy="1308050"/>
          </a:xfrm>
          <a:prstGeom prst="rect">
            <a:avLst/>
          </a:prstGeom>
          <a:pattFill prst="pct10">
            <a:fgClr>
              <a:srgbClr val="FFFF00"/>
            </a:fgClr>
            <a:bgClr>
              <a:schemeClr val="bg1"/>
            </a:bgClr>
          </a:patt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err="1">
                <a:latin typeface="Comic Sans MS" panose="030F0702030302020204" pitchFamily="66" charset="0"/>
              </a:rPr>
              <a:t>Mynegi</a:t>
            </a:r>
            <a:r>
              <a:rPr lang="en-GB" sz="1700" b="1" u="sng" dirty="0">
                <a:latin typeface="Comic Sans MS" panose="030F0702030302020204" pitchFamily="66" charset="0"/>
              </a:rPr>
              <a:t> barn/</a:t>
            </a:r>
            <a:r>
              <a:rPr lang="en-GB" sz="1400" i="1" u="sng" dirty="0">
                <a:latin typeface="Comic Sans MS" panose="030F0702030302020204" pitchFamily="66" charset="0"/>
              </a:rPr>
              <a:t>Expressing an opinion</a:t>
            </a:r>
          </a:p>
          <a:p>
            <a:r>
              <a:rPr lang="en-GB" sz="1700" b="1" dirty="0" err="1">
                <a:latin typeface="Comic Sans MS" panose="030F0702030302020204" pitchFamily="66" charset="0"/>
              </a:rPr>
              <a:t>Wyt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ti’n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latin typeface="Comic Sans MS" panose="030F0702030302020204" pitchFamily="66" charset="0"/>
              </a:rPr>
              <a:t> _____?</a:t>
            </a:r>
            <a:r>
              <a:rPr lang="en-GB" sz="1700" dirty="0">
                <a:latin typeface="Comic Sans MS" panose="030F0702030302020204" pitchFamily="66" charset="0"/>
              </a:rPr>
              <a:t>                    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Ydw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/Nag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ydw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>
                <a:latin typeface="Comic Sans MS" panose="030F0702030302020204" pitchFamily="66" charset="0"/>
              </a:rPr>
              <a:t>Do you like _______?                                     Yes/No</a:t>
            </a:r>
          </a:p>
          <a:p>
            <a:r>
              <a:rPr lang="en-GB" sz="1700" b="1" dirty="0">
                <a:latin typeface="Comic Sans MS" panose="030F0702030302020204" pitchFamily="66" charset="0"/>
              </a:rPr>
              <a:t>Beth </a:t>
            </a:r>
            <a:r>
              <a:rPr lang="en-GB" sz="1700" b="1" dirty="0" err="1">
                <a:latin typeface="Comic Sans MS" panose="030F0702030302020204" pitchFamily="66" charset="0"/>
              </a:rPr>
              <a:t>wyt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ti’n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latin typeface="Comic Sans MS" panose="030F0702030302020204" pitchFamily="66" charset="0"/>
              </a:rPr>
              <a:t> y </a:t>
            </a:r>
            <a:r>
              <a:rPr lang="en-GB" sz="1700" b="1" dirty="0" err="1">
                <a:latin typeface="Comic Sans MS" panose="030F0702030302020204" pitchFamily="66" charset="0"/>
              </a:rPr>
              <a:t>stori</a:t>
            </a:r>
            <a:r>
              <a:rPr lang="en-GB" sz="1700" b="1" dirty="0">
                <a:latin typeface="Comic Sans MS" panose="030F0702030302020204" pitchFamily="66" charset="0"/>
              </a:rPr>
              <a:t>/</a:t>
            </a:r>
            <a:r>
              <a:rPr lang="en-GB" sz="1700" b="1" dirty="0" err="1">
                <a:latin typeface="Comic Sans MS" panose="030F0702030302020204" pitchFamily="66" charset="0"/>
              </a:rPr>
              <a:t>llun</a:t>
            </a:r>
            <a:r>
              <a:rPr lang="en-GB" sz="1700" b="1" dirty="0">
                <a:latin typeface="Comic Sans MS" panose="030F0702030302020204" pitchFamily="66" charset="0"/>
              </a:rPr>
              <a:t>?</a:t>
            </a:r>
            <a:r>
              <a:rPr lang="en-GB" sz="1700" dirty="0">
                <a:latin typeface="Comic Sans MS" panose="030F0702030302020204" pitchFamily="66" charset="0"/>
              </a:rPr>
              <a:t> 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Dw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i’n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hoffi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…</a:t>
            </a:r>
          </a:p>
          <a:p>
            <a:r>
              <a:rPr lang="en-GB" sz="1400" i="1" dirty="0">
                <a:latin typeface="Comic Sans MS" panose="030F0702030302020204" pitchFamily="66" charset="0"/>
              </a:rPr>
              <a:t>What do you like in the story/picture?           I like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98863" y="54128"/>
            <a:ext cx="2372783" cy="492443"/>
          </a:xfrm>
          <a:prstGeom prst="rect">
            <a:avLst/>
          </a:prstGeom>
          <a:solidFill>
            <a:schemeClr val="bg1"/>
          </a:solidFill>
          <a:ln w="539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dirty="0" err="1">
                <a:latin typeface="Comic Sans MS" panose="030F0702030302020204" pitchFamily="66" charset="0"/>
              </a:rPr>
              <a:t>Darllen</a:t>
            </a:r>
            <a:r>
              <a:rPr lang="en-GB" sz="2600" b="1" dirty="0">
                <a:latin typeface="Comic Sans MS" panose="030F0702030302020204" pitchFamily="66" charset="0"/>
              </a:rPr>
              <a:t> </a:t>
            </a:r>
            <a:r>
              <a:rPr lang="en-GB" sz="2600" b="1" dirty="0" err="1">
                <a:latin typeface="Comic Sans MS" panose="030F0702030302020204" pitchFamily="66" charset="0"/>
              </a:rPr>
              <a:t>Stori</a:t>
            </a:r>
            <a:endParaRPr lang="en-GB" sz="26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573" y="4349156"/>
            <a:ext cx="2375135" cy="199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936" y="166156"/>
            <a:ext cx="8791129" cy="6618083"/>
          </a:xfrm>
          <a:prstGeom prst="rect">
            <a:avLst/>
          </a:prstGeom>
          <a:pattFill prst="pct5">
            <a:fgClr>
              <a:srgbClr val="00FF00"/>
            </a:fgClr>
            <a:bgClr>
              <a:schemeClr val="bg1"/>
            </a:bgClr>
          </a:pattFill>
          <a:ln w="444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23494" y="1952294"/>
            <a:ext cx="7818687" cy="460126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</a:t>
            </a:r>
            <a:r>
              <a:rPr lang="en-GB" sz="1700" b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Trafod</a:t>
            </a:r>
            <a:r>
              <a:rPr lang="en-GB" sz="17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y </a:t>
            </a:r>
            <a:r>
              <a:rPr lang="en-GB" sz="1700" b="1" u="sng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/ </a:t>
            </a:r>
            <a:r>
              <a:rPr lang="en-GB" sz="1400" i="1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Discussing </a:t>
            </a:r>
            <a:r>
              <a:rPr lang="en-GB" sz="1400" i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the story</a:t>
            </a:r>
          </a:p>
          <a:p>
            <a:endParaRPr lang="en-GB" sz="400" i="1" u="sng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400" i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endParaRPr lang="en-GB" sz="400" i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Pwy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sy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’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</a:t>
            </a:r>
            <a:r>
              <a:rPr lang="en-GB" sz="1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Mae tri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mochyn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stori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Who’s in the story?                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three little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pigs in the story.</a:t>
            </a:r>
          </a:p>
          <a:p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600" b="1" dirty="0" err="1" smtClean="0">
                <a:latin typeface="Comic Sans MS" panose="030F0702030302020204" pitchFamily="66" charset="0"/>
              </a:rPr>
              <a:t>Pwy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arall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sy</a:t>
            </a:r>
            <a:r>
              <a:rPr lang="en-GB" sz="1600" b="1" dirty="0" smtClean="0">
                <a:latin typeface="Comic Sans MS" panose="030F0702030302020204" pitchFamily="66" charset="0"/>
              </a:rPr>
              <a:t>’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yn</a:t>
            </a:r>
            <a:r>
              <a:rPr lang="en-GB" sz="1600" b="1" dirty="0" smtClean="0">
                <a:latin typeface="Comic Sans MS" panose="030F0702030302020204" pitchFamily="66" charset="0"/>
              </a:rPr>
              <a:t> y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stori</a:t>
            </a:r>
            <a:r>
              <a:rPr lang="en-GB" sz="1600" b="1" dirty="0" smtClean="0">
                <a:latin typeface="Comic Sans MS" panose="030F0702030302020204" pitchFamily="66" charset="0"/>
              </a:rPr>
              <a:t>?  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Mae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blaidd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cas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 </a:t>
            </a:r>
            <a:r>
              <a:rPr lang="en-GB" sz="1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stori</a:t>
            </a: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400" i="1" dirty="0" smtClean="0">
                <a:latin typeface="Comic Sans MS" panose="030F0702030302020204" pitchFamily="66" charset="0"/>
              </a:rPr>
              <a:t>Who else is in the story?         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There‘s </a:t>
            </a:r>
            <a:r>
              <a:rPr lang="en-GB" sz="1400" i="1" smtClean="0">
                <a:solidFill>
                  <a:srgbClr val="FF0000"/>
                </a:solidFill>
                <a:latin typeface="Comic Sans MS" panose="030F0702030302020204" pitchFamily="66" charset="0"/>
              </a:rPr>
              <a:t>an </a:t>
            </a:r>
            <a:r>
              <a:rPr lang="en-GB" sz="1400" i="1" smtClean="0">
                <a:solidFill>
                  <a:srgbClr val="FF0000"/>
                </a:solidFill>
                <a:latin typeface="Comic Sans MS" panose="030F0702030302020204" pitchFamily="66" charset="0"/>
              </a:rPr>
              <a:t>angry/nasty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wolf in the story.</a:t>
            </a:r>
            <a:endParaRPr lang="en-GB" sz="1400" i="1" dirty="0">
              <a:latin typeface="Comic Sans MS" panose="030F0702030302020204" pitchFamily="66" charset="0"/>
            </a:endParaRPr>
          </a:p>
          <a:p>
            <a:r>
              <a:rPr lang="en-GB" sz="400" i="1" dirty="0">
                <a:solidFill>
                  <a:prstClr val="black"/>
                </a:solidFill>
                <a:latin typeface="Comic Sans MS" panose="030F0702030302020204" pitchFamily="66" charset="0"/>
              </a:rPr>
              <a:t>       </a:t>
            </a:r>
          </a:p>
          <a:p>
            <a:endParaRPr lang="en-GB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Pwy</a:t>
            </a:r>
            <a:r>
              <a:rPr lang="en-GB" sz="17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ydy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hwn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   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Dyma’r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mochyn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blaidd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>
                <a:solidFill>
                  <a:prstClr val="black"/>
                </a:solidFill>
                <a:latin typeface="Comic Sans MS" panose="030F0702030302020204" pitchFamily="66" charset="0"/>
              </a:rPr>
              <a:t>Who’s </a:t>
            </a:r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this?(masc.)                    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Here’s the little pig/wolf</a:t>
            </a:r>
            <a:endParaRPr lang="en-GB" sz="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17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Beth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mochyn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gwneud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r>
              <a:rPr lang="en-GB" sz="17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mochyn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adeiladu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r>
              <a:rPr lang="cy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ŷ.</a:t>
            </a: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What’s the little pig doing?   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</a:t>
            </a:r>
            <a:r>
              <a:rPr lang="en-GB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little  pig is building a house.</a:t>
            </a: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400" i="1" dirty="0">
                <a:solidFill>
                  <a:prstClr val="black"/>
                </a:solidFill>
                <a:latin typeface="Comic Sans MS" panose="030F0702030302020204" pitchFamily="66" charset="0"/>
              </a:rPr>
              <a:t>     </a:t>
            </a:r>
          </a:p>
          <a:p>
            <a:endParaRPr lang="en-GB" sz="4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 </a:t>
            </a:r>
            <a:r>
              <a:rPr lang="en-GB" sz="17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fath</a:t>
            </a:r>
            <a:r>
              <a:rPr lang="en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o d</a:t>
            </a:r>
            <a:r>
              <a:rPr lang="cy-GB" sz="17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ŷ ydy hwn?               </a:t>
            </a:r>
            <a:r>
              <a:rPr lang="cy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Tŷ </a:t>
            </a:r>
            <a:r>
              <a:rPr lang="cy-GB" sz="17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brics</a:t>
            </a:r>
            <a:r>
              <a:rPr lang="cy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/Mae e’n dŷ</a:t>
            </a:r>
            <a:r>
              <a:rPr lang="en-GB" sz="1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brics</a:t>
            </a:r>
            <a:r>
              <a:rPr lang="en-GB" sz="17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7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kind of  house is this?                             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brick house/It’s a brick house.</a:t>
            </a: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endParaRPr lang="en-GB" sz="1700" b="1" dirty="0">
              <a:latin typeface="Comic Sans MS" panose="030F0702030302020204" pitchFamily="66" charset="0"/>
            </a:endParaRPr>
          </a:p>
          <a:p>
            <a:r>
              <a:rPr lang="en-GB" sz="1700" b="1" dirty="0" err="1" smtClean="0">
                <a:latin typeface="Comic Sans MS" panose="030F0702030302020204" pitchFamily="66" charset="0"/>
              </a:rPr>
              <a:t>Ble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mochyn</a:t>
            </a:r>
            <a:r>
              <a:rPr lang="en-GB" sz="1700" b="1" dirty="0" smtClean="0"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latin typeface="Comic Sans MS" panose="030F0702030302020204" pitchFamily="66" charset="0"/>
              </a:rPr>
              <a:t>/</a:t>
            </a:r>
            <a:r>
              <a:rPr lang="en-GB" sz="1700" b="1" dirty="0" err="1" smtClean="0">
                <a:latin typeface="Comic Sans MS" panose="030F0702030302020204" pitchFamily="66" charset="0"/>
              </a:rPr>
              <a:t>blaidd</a:t>
            </a:r>
            <a:r>
              <a:rPr lang="en-GB" sz="1700" b="1" dirty="0" smtClean="0">
                <a:latin typeface="Comic Sans MS" panose="030F0702030302020204" pitchFamily="66" charset="0"/>
              </a:rPr>
              <a:t>?     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Mae’r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mochyn</a:t>
            </a:r>
            <a:r>
              <a:rPr lang="en-GB" sz="17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bach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yn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y </a:t>
            </a:r>
            <a:r>
              <a:rPr lang="en-GB" sz="17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cy-GB" sz="17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ŷ gwellt</a:t>
            </a:r>
            <a:r>
              <a:rPr lang="cy-GB" sz="1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7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i="1" dirty="0" smtClean="0">
                <a:latin typeface="Comic Sans MS" panose="030F0702030302020204" pitchFamily="66" charset="0"/>
              </a:rPr>
              <a:t>Where’s the little pig/wolf?                           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1400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 pig </a:t>
            </a:r>
            <a:r>
              <a:rPr lang="en-GB" sz="1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is in the </a:t>
            </a:r>
            <a:r>
              <a:rPr lang="en-GB" sz="1400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straw house.</a:t>
            </a:r>
            <a:endParaRPr lang="en-GB" sz="1400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284" y="705282"/>
            <a:ext cx="5496232" cy="707886"/>
          </a:xfrm>
          <a:prstGeom prst="rect">
            <a:avLst/>
          </a:prstGeom>
          <a:solidFill>
            <a:schemeClr val="bg1"/>
          </a:solidFill>
          <a:ln w="539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4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Tri </a:t>
            </a:r>
            <a:r>
              <a:rPr lang="en-GB" sz="4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Mochyn</a:t>
            </a:r>
            <a:r>
              <a:rPr lang="en-GB" sz="4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en-GB" sz="4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ach</a:t>
            </a:r>
            <a:endParaRPr lang="en-GB" sz="4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p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178" y="293553"/>
            <a:ext cx="947047" cy="144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0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375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Powys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Darllen Stori</dc:title>
  <dc:creator>Cheryl Andrews</dc:creator>
  <cp:lastModifiedBy>Sali Ann Preston</cp:lastModifiedBy>
  <cp:revision>38</cp:revision>
  <cp:lastPrinted>2014-07-17T10:21:34Z</cp:lastPrinted>
  <dcterms:created xsi:type="dcterms:W3CDTF">2014-07-16T13:30:21Z</dcterms:created>
  <dcterms:modified xsi:type="dcterms:W3CDTF">2015-10-23T10:13:34Z</dcterms:modified>
</cp:coreProperties>
</file>