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1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8420-4578-4496-A2DA-22257DAFE2A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9FE5-A29A-471D-9BEB-FA3F481E6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01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8420-4578-4496-A2DA-22257DAFE2A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9FE5-A29A-471D-9BEB-FA3F481E6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4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8420-4578-4496-A2DA-22257DAFE2A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9FE5-A29A-471D-9BEB-FA3F481E6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5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8420-4578-4496-A2DA-22257DAFE2A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9FE5-A29A-471D-9BEB-FA3F481E6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17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8420-4578-4496-A2DA-22257DAFE2A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9FE5-A29A-471D-9BEB-FA3F481E6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46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8420-4578-4496-A2DA-22257DAFE2A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9FE5-A29A-471D-9BEB-FA3F481E6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8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8420-4578-4496-A2DA-22257DAFE2A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9FE5-A29A-471D-9BEB-FA3F481E6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83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8420-4578-4496-A2DA-22257DAFE2A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9FE5-A29A-471D-9BEB-FA3F481E6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82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8420-4578-4496-A2DA-22257DAFE2A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9FE5-A29A-471D-9BEB-FA3F481E6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2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8420-4578-4496-A2DA-22257DAFE2A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9FE5-A29A-471D-9BEB-FA3F481E6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0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8420-4578-4496-A2DA-22257DAFE2A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9FE5-A29A-471D-9BEB-FA3F481E6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18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78420-4578-4496-A2DA-22257DAFE2A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39FE5-A29A-471D-9BEB-FA3F481E6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77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017" y="137843"/>
            <a:ext cx="8918713" cy="6607514"/>
          </a:xfrm>
          <a:prstGeom prst="rect">
            <a:avLst/>
          </a:prstGeom>
          <a:noFill/>
          <a:ln w="222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7266" y="437518"/>
            <a:ext cx="3745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Read the paragraph and then answer the questions in </a:t>
            </a:r>
            <a:r>
              <a:rPr kumimoji="0" lang="en-GB" sz="1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grid.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83052" y="357809"/>
            <a:ext cx="3969399" cy="62682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6225" y="173143"/>
            <a:ext cx="95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***</a:t>
            </a:r>
          </a:p>
        </p:txBody>
      </p:sp>
      <p:sp>
        <p:nvSpPr>
          <p:cNvPr id="2" name="Rectangle 1"/>
          <p:cNvSpPr/>
          <p:nvPr/>
        </p:nvSpPr>
        <p:spPr>
          <a:xfrm>
            <a:off x="302353" y="1139887"/>
            <a:ext cx="426302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u="sng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Tom</a:t>
            </a:r>
            <a:endParaRPr kumimoji="0" lang="en-GB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+mn-cs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Mae Tom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byw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Llandrindod. Mae Tom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ddeg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oed</a:t>
            </a:r>
            <a:r>
              <a:rPr lang="en-GB" dirty="0">
                <a:latin typeface="Comic Sans MS" panose="030F0702030302020204" pitchFamily="66" charset="0"/>
              </a:rPr>
              <a:t> ac </a:t>
            </a:r>
            <a:r>
              <a:rPr lang="en-GB" dirty="0" err="1">
                <a:latin typeface="Comic Sans MS" panose="030F0702030302020204" pitchFamily="66" charset="0"/>
              </a:rPr>
              <a:t>mae</a:t>
            </a:r>
            <a:r>
              <a:rPr lang="en-GB" dirty="0">
                <a:latin typeface="Comic Sans MS" panose="030F0702030302020204" pitchFamily="66" charset="0"/>
              </a:rPr>
              <a:t> pen-</a:t>
            </a:r>
            <a:r>
              <a:rPr lang="en-GB" dirty="0" err="1">
                <a:latin typeface="Comic Sans MS" panose="030F0702030302020204" pitchFamily="66" charset="0"/>
              </a:rPr>
              <a:t>blwydd</a:t>
            </a:r>
            <a:r>
              <a:rPr lang="en-GB" dirty="0">
                <a:latin typeface="Comic Sans MS" panose="030F0702030302020204" pitchFamily="66" charset="0"/>
              </a:rPr>
              <a:t> Tom </a:t>
            </a:r>
            <a:r>
              <a:rPr lang="en-GB" dirty="0" err="1">
                <a:latin typeface="Comic Sans MS" panose="030F0702030302020204" pitchFamily="66" charset="0"/>
              </a:rPr>
              <a:t>ar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Chwefror</a:t>
            </a:r>
            <a:r>
              <a:rPr lang="en-GB" dirty="0">
                <a:latin typeface="Comic Sans MS" panose="030F0702030302020204" pitchFamily="66" charset="0"/>
              </a:rPr>
              <a:t> 2. Mae Tom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mynd</a:t>
            </a:r>
            <a:r>
              <a:rPr lang="en-GB" dirty="0">
                <a:latin typeface="Comic Sans MS" panose="030F0702030302020204" pitchFamily="66" charset="0"/>
              </a:rPr>
              <a:t> i Ysgol </a:t>
            </a:r>
            <a:r>
              <a:rPr lang="en-GB" dirty="0" err="1">
                <a:latin typeface="Comic Sans MS" panose="030F0702030302020204" pitchFamily="66" charset="0"/>
              </a:rPr>
              <a:t>Cefnllys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Mae mam </a:t>
            </a:r>
            <a:r>
              <a:rPr lang="en-GB" dirty="0" err="1">
                <a:latin typeface="Comic Sans MS" panose="030F0702030302020204" pitchFamily="66" charset="0"/>
              </a:rPr>
              <a:t>gyda</a:t>
            </a:r>
            <a:r>
              <a:rPr lang="en-GB" dirty="0">
                <a:latin typeface="Comic Sans MS" panose="030F0702030302020204" pitchFamily="66" charset="0"/>
              </a:rPr>
              <a:t> Tom </a:t>
            </a:r>
            <a:r>
              <a:rPr lang="en-GB" dirty="0" err="1">
                <a:latin typeface="Comic Sans MS" panose="030F0702030302020204" pitchFamily="66" charset="0"/>
              </a:rPr>
              <a:t>o’r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enw</a:t>
            </a:r>
            <a:r>
              <a:rPr lang="en-GB" dirty="0">
                <a:latin typeface="Comic Sans MS" panose="030F0702030302020204" pitchFamily="66" charset="0"/>
              </a:rPr>
              <a:t> Mari. Mae dad </a:t>
            </a:r>
            <a:r>
              <a:rPr lang="en-GB" dirty="0" err="1">
                <a:latin typeface="Comic Sans MS" panose="030F0702030302020204" pitchFamily="66" charset="0"/>
              </a:rPr>
              <a:t>gyda</a:t>
            </a:r>
            <a:r>
              <a:rPr lang="en-GB" dirty="0">
                <a:latin typeface="Comic Sans MS" panose="030F0702030302020204" pitchFamily="66" charset="0"/>
              </a:rPr>
              <a:t> Tom </a:t>
            </a:r>
            <a:r>
              <a:rPr lang="en-GB" dirty="0" err="1">
                <a:latin typeface="Comic Sans MS" panose="030F0702030302020204" pitchFamily="66" charset="0"/>
              </a:rPr>
              <a:t>o’r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enw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Harri</a:t>
            </a:r>
            <a:r>
              <a:rPr lang="en-GB" dirty="0">
                <a:latin typeface="Comic Sans MS" panose="030F0702030302020204" pitchFamily="66" charset="0"/>
              </a:rPr>
              <a:t>. Does dim </a:t>
            </a:r>
            <a:r>
              <a:rPr lang="en-GB" dirty="0" err="1">
                <a:latin typeface="Comic Sans MS" panose="030F0702030302020204" pitchFamily="66" charset="0"/>
              </a:rPr>
              <a:t>brawd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gyda</a:t>
            </a:r>
            <a:r>
              <a:rPr lang="en-GB" dirty="0">
                <a:latin typeface="Comic Sans MS" panose="030F0702030302020204" pitchFamily="66" charset="0"/>
              </a:rPr>
              <a:t> Tom. Does dim </a:t>
            </a:r>
            <a:r>
              <a:rPr lang="en-GB" dirty="0" err="1">
                <a:latin typeface="Comic Sans MS" panose="030F0702030302020204" pitchFamily="66" charset="0"/>
              </a:rPr>
              <a:t>chwaer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gyda</a:t>
            </a:r>
            <a:r>
              <a:rPr lang="en-GB" dirty="0">
                <a:latin typeface="Comic Sans MS" panose="030F0702030302020204" pitchFamily="66" charset="0"/>
              </a:rPr>
              <a:t> Tom. Mae </a:t>
            </a:r>
            <a:r>
              <a:rPr lang="en-GB" dirty="0" err="1">
                <a:latin typeface="Comic Sans MS" panose="030F0702030302020204" pitchFamily="66" charset="0"/>
              </a:rPr>
              <a:t>pysgodyn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gyda</a:t>
            </a:r>
            <a:r>
              <a:rPr lang="en-GB" dirty="0">
                <a:latin typeface="Comic Sans MS" panose="030F0702030302020204" pitchFamily="66" charset="0"/>
              </a:rPr>
              <a:t> Tom </a:t>
            </a:r>
            <a:r>
              <a:rPr lang="en-GB" dirty="0" err="1">
                <a:latin typeface="Comic Sans MS" panose="030F0702030302020204" pitchFamily="66" charset="0"/>
              </a:rPr>
              <a:t>ond</a:t>
            </a:r>
            <a:r>
              <a:rPr lang="en-GB" dirty="0">
                <a:latin typeface="Comic Sans MS" panose="030F0702030302020204" pitchFamily="66" charset="0"/>
              </a:rPr>
              <a:t> does dim ci </a:t>
            </a:r>
            <a:r>
              <a:rPr lang="en-GB" dirty="0" err="1">
                <a:latin typeface="Comic Sans MS" panose="030F0702030302020204" pitchFamily="66" charset="0"/>
              </a:rPr>
              <a:t>gyda</a:t>
            </a:r>
            <a:r>
              <a:rPr lang="en-GB" dirty="0">
                <a:latin typeface="Comic Sans MS" panose="030F0702030302020204" pitchFamily="66" charset="0"/>
              </a:rPr>
              <a:t> Tom.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Mae Tom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hoffi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chwarae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golff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achos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mae’n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hwyl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ond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dydy</a:t>
            </a:r>
            <a:r>
              <a:rPr lang="en-GB" dirty="0">
                <a:latin typeface="Comic Sans MS" panose="030F0702030302020204" pitchFamily="66" charset="0"/>
              </a:rPr>
              <a:t> Tom </a:t>
            </a:r>
            <a:r>
              <a:rPr lang="en-GB" dirty="0" err="1">
                <a:latin typeface="Comic Sans MS" panose="030F0702030302020204" pitchFamily="66" charset="0"/>
              </a:rPr>
              <a:t>ddim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hoffi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chwarae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pêl-droed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achos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mae’n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ddiflas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1771" y="1066314"/>
            <a:ext cx="4572000" cy="550562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34479"/>
              </p:ext>
            </p:extLst>
          </p:nvPr>
        </p:nvGraphicFramePr>
        <p:xfrm>
          <a:off x="5009556" y="1348224"/>
          <a:ext cx="3697122" cy="4968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5470">
                  <a:extLst>
                    <a:ext uri="{9D8B030D-6E8A-4147-A177-3AD203B41FA5}">
                      <a16:colId xmlns:a16="http://schemas.microsoft.com/office/drawing/2014/main" val="1288513570"/>
                    </a:ext>
                  </a:extLst>
                </a:gridCol>
                <a:gridCol w="2451652">
                  <a:extLst>
                    <a:ext uri="{9D8B030D-6E8A-4147-A177-3AD203B41FA5}">
                      <a16:colId xmlns:a16="http://schemas.microsoft.com/office/drawing/2014/main" val="23390188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Enw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428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Byw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68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Oed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311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Pen-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blwydd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61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Teulu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01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Anifail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anwes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890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Hoffi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224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Ddim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yn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hoffi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 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89585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016" y="246563"/>
            <a:ext cx="4134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  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Enw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 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Dyddiad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 ____________________________</a:t>
            </a:r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712" y="1921900"/>
            <a:ext cx="347935" cy="38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96"/>
          <a:stretch>
            <a:fillRect/>
          </a:stretch>
        </p:blipFill>
        <p:spPr bwMode="auto">
          <a:xfrm>
            <a:off x="5584010" y="2567774"/>
            <a:ext cx="63486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01" y="3457514"/>
            <a:ext cx="290411" cy="32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Y TeULU Y Cynllu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852" b="-5701"/>
          <a:stretch/>
        </p:blipFill>
        <p:spPr bwMode="auto">
          <a:xfrm>
            <a:off x="5089161" y="4167437"/>
            <a:ext cx="1077963" cy="30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Y TeULU Y Cynllu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10" t="18844"/>
          <a:stretch/>
        </p:blipFill>
        <p:spPr bwMode="auto">
          <a:xfrm>
            <a:off x="5654430" y="3874367"/>
            <a:ext cx="494025" cy="23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ath3 y Cynllu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420" y="4601219"/>
            <a:ext cx="396035" cy="32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619" y="5189640"/>
            <a:ext cx="467314" cy="34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127" y="5873307"/>
            <a:ext cx="397328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ee the source imag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501" y="5376179"/>
            <a:ext cx="1037769" cy="144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74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017" y="137843"/>
            <a:ext cx="8918713" cy="6607514"/>
          </a:xfrm>
          <a:prstGeom prst="rect">
            <a:avLst/>
          </a:prstGeom>
          <a:noFill/>
          <a:ln w="222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107266" y="437518"/>
            <a:ext cx="3745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Comic Sans MS" panose="030F0702030302020204" pitchFamily="66" charset="0"/>
              </a:rPr>
              <a:t>Read the paragraph </a:t>
            </a:r>
            <a:r>
              <a:rPr lang="en-GB" sz="1600" i="1" u="sng" dirty="0">
                <a:latin typeface="Comic Sans MS" panose="030F0702030302020204" pitchFamily="66" charset="0"/>
              </a:rPr>
              <a:t>on your own </a:t>
            </a:r>
            <a:r>
              <a:rPr lang="en-GB" sz="1600" i="1" dirty="0">
                <a:latin typeface="Comic Sans MS" panose="030F0702030302020204" pitchFamily="66" charset="0"/>
              </a:rPr>
              <a:t>and then answer the questions in the grid.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83052" y="357809"/>
            <a:ext cx="3969399" cy="62682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986225" y="173143"/>
            <a:ext cx="95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****</a:t>
            </a:r>
          </a:p>
        </p:txBody>
      </p:sp>
      <p:sp>
        <p:nvSpPr>
          <p:cNvPr id="2" name="Rectangle 1"/>
          <p:cNvSpPr/>
          <p:nvPr/>
        </p:nvSpPr>
        <p:spPr>
          <a:xfrm>
            <a:off x="302353" y="1139887"/>
            <a:ext cx="42630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Geraint</a:t>
            </a:r>
          </a:p>
          <a:p>
            <a:pPr algn="ctr">
              <a:spcAft>
                <a:spcPts val="0"/>
              </a:spcAft>
            </a:pPr>
            <a:endParaRPr lang="en-GB" sz="800" b="1" u="sng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Mae Geraint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byw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mewn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tŷ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pâr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Llandudno. Mae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e’n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un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deg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un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oed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ac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mae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ei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ben-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blwydd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e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ar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Ebrill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5. Mae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e’n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mynd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i Ysgol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Glan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y Don ac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mae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e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ym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mlwyddyn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chwech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endParaRPr lang="en-GB" sz="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Mae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gwallt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cyrliog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, du a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llygaid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brown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gyda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Geraint. Mae mam a dad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gyda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fe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Does dim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chwaer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gyda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Geraint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ond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mae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dau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frawd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gyda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fe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o’r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enw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Huw a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Steffan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Mae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mochyn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gini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gyda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Geraint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o’r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enw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Smwt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Mae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Smwt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hoffi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cysgu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!</a:t>
            </a:r>
          </a:p>
          <a:p>
            <a:pPr algn="just">
              <a:spcAft>
                <a:spcPts val="0"/>
              </a:spcAft>
            </a:pPr>
            <a:endParaRPr lang="en-GB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Mae Geraint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hoffi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chwarae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rygbi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achos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mae’n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gyffrous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Mae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e’n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chwarae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rygbi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bob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dydd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Mercher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dydd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Sadwrn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gyda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chlwb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Llandudno.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Dydy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e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ddim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mwynhau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gwylio’r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X Factor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achos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mae’n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ddiflas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 Hoff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fwyd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Geraint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ydy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pysgod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sglodion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achos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mae’n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flasus</a:t>
            </a:r>
            <a:r>
              <a:rPr lang="en-GB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945" y="1120464"/>
            <a:ext cx="4572000" cy="550562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927705"/>
              </p:ext>
            </p:extLst>
          </p:nvPr>
        </p:nvGraphicFramePr>
        <p:xfrm>
          <a:off x="5009556" y="1348224"/>
          <a:ext cx="3697122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5470">
                  <a:extLst>
                    <a:ext uri="{9D8B030D-6E8A-4147-A177-3AD203B41FA5}">
                      <a16:colId xmlns:a16="http://schemas.microsoft.com/office/drawing/2014/main" val="1288513570"/>
                    </a:ext>
                  </a:extLst>
                </a:gridCol>
                <a:gridCol w="2451652">
                  <a:extLst>
                    <a:ext uri="{9D8B030D-6E8A-4147-A177-3AD203B41FA5}">
                      <a16:colId xmlns:a16="http://schemas.microsoft.com/office/drawing/2014/main" val="23390188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Enw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428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Byw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68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Oed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311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Pen-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blwydd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61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Lliw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llygaid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016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Teulu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01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Anifail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anwes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890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Hoffi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224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Ddim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yn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hoffi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 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895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Hoff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fwyd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12107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016" y="246563"/>
            <a:ext cx="4134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       </a:t>
            </a:r>
            <a:r>
              <a:rPr lang="en-GB" sz="1400" dirty="0" err="1">
                <a:latin typeface="Comic Sans MS" panose="030F0702030302020204" pitchFamily="66" charset="0"/>
              </a:rPr>
              <a:t>Enw</a:t>
            </a:r>
            <a:r>
              <a:rPr lang="en-GB" sz="1400" dirty="0">
                <a:latin typeface="Comic Sans MS" panose="030F0702030302020204" pitchFamily="66" charset="0"/>
              </a:rPr>
              <a:t>: ____________________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Dyddiad</a:t>
            </a:r>
            <a:r>
              <a:rPr lang="en-GB" sz="1400" dirty="0">
                <a:latin typeface="Comic Sans MS" panose="030F0702030302020204" pitchFamily="66" charset="0"/>
              </a:rPr>
              <a:t>: ____________________________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792" y="373650"/>
            <a:ext cx="1347809" cy="134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9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noFill/>
          <a:ln w="222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40381" y="400451"/>
            <a:ext cx="37451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i="1" dirty="0">
                <a:latin typeface="Comic Sans MS" panose="030F0702030302020204" pitchFamily="66" charset="0"/>
              </a:rPr>
              <a:t>Read the paragraph about Catrin </a:t>
            </a:r>
            <a:r>
              <a:rPr lang="en-GB" sz="1400" i="1" u="sng" dirty="0">
                <a:latin typeface="Comic Sans MS" panose="030F0702030302020204" pitchFamily="66" charset="0"/>
              </a:rPr>
              <a:t>on your own</a:t>
            </a:r>
            <a:r>
              <a:rPr lang="en-GB" sz="1400" i="1" dirty="0">
                <a:latin typeface="Comic Sans MS" panose="030F0702030302020204" pitchFamily="66" charset="0"/>
              </a:rPr>
              <a:t> and then answer the questions in your Welsh book.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3873" y="246562"/>
            <a:ext cx="4159103" cy="6490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4255" y="40785"/>
            <a:ext cx="95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*****</a:t>
            </a:r>
          </a:p>
        </p:txBody>
      </p:sp>
      <p:sp>
        <p:nvSpPr>
          <p:cNvPr id="2" name="Rectangle 1"/>
          <p:cNvSpPr/>
          <p:nvPr/>
        </p:nvSpPr>
        <p:spPr>
          <a:xfrm>
            <a:off x="276189" y="1387774"/>
            <a:ext cx="441751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</a:rPr>
              <a:t>Mae</a:t>
            </a:r>
            <a:r>
              <a:rPr lang="en-GB" sz="1400" noProof="0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Catrin </a:t>
            </a:r>
            <a:r>
              <a:rPr lang="en-GB" sz="1400" dirty="0" err="1">
                <a:latin typeface="Comic Sans MS" panose="030F0702030302020204" pitchFamily="66" charset="0"/>
              </a:rPr>
              <a:t>yn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byw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mewn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tŷ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wahân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Abertawe</a:t>
            </a:r>
            <a:r>
              <a:rPr lang="en-GB" sz="1400" dirty="0">
                <a:latin typeface="Comic Sans MS" panose="030F0702030302020204" pitchFamily="66" charset="0"/>
              </a:rPr>
              <a:t>. Mae </a:t>
            </a:r>
            <a:r>
              <a:rPr lang="en-GB" sz="1400" dirty="0" err="1">
                <a:latin typeface="Comic Sans MS" panose="030F0702030302020204" pitchFamily="66" charset="0"/>
              </a:rPr>
              <a:t>hi’n</a:t>
            </a:r>
            <a:r>
              <a:rPr lang="en-GB" sz="1400" dirty="0">
                <a:latin typeface="Comic Sans MS" panose="030F0702030302020204" pitchFamily="66" charset="0"/>
              </a:rPr>
              <a:t> un </a:t>
            </a:r>
            <a:r>
              <a:rPr lang="en-GB" sz="1400" dirty="0" err="1">
                <a:latin typeface="Comic Sans MS" panose="030F0702030302020204" pitchFamily="66" charset="0"/>
              </a:rPr>
              <a:t>ar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ddeg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oed</a:t>
            </a:r>
            <a:r>
              <a:rPr lang="en-GB" sz="1400" dirty="0">
                <a:latin typeface="Comic Sans MS" panose="030F0702030302020204" pitchFamily="66" charset="0"/>
              </a:rPr>
              <a:t> ac </a:t>
            </a:r>
            <a:r>
              <a:rPr lang="en-GB" sz="1400" dirty="0" err="1">
                <a:latin typeface="Comic Sans MS" panose="030F0702030302020204" pitchFamily="66" charset="0"/>
              </a:rPr>
              <a:t>mae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phen-blwydd</a:t>
            </a:r>
            <a:r>
              <a:rPr lang="en-GB" sz="1400" dirty="0">
                <a:latin typeface="Comic Sans MS" panose="030F0702030302020204" pitchFamily="66" charset="0"/>
              </a:rPr>
              <a:t> hi </a:t>
            </a:r>
            <a:r>
              <a:rPr lang="en-GB" sz="1400" dirty="0" err="1">
                <a:latin typeface="Comic Sans MS" panose="030F0702030302020204" pitchFamily="66" charset="0"/>
              </a:rPr>
              <a:t>ar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Chwefror</a:t>
            </a:r>
            <a:r>
              <a:rPr lang="en-GB" sz="1400" dirty="0">
                <a:latin typeface="Comic Sans MS" panose="030F0702030302020204" pitchFamily="66" charset="0"/>
              </a:rPr>
              <a:t> 8. Mae </a:t>
            </a:r>
            <a:r>
              <a:rPr lang="en-GB" sz="1400" dirty="0" err="1">
                <a:latin typeface="Comic Sans MS" panose="030F0702030302020204" pitchFamily="66" charset="0"/>
              </a:rPr>
              <a:t>hi’n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mynd</a:t>
            </a:r>
            <a:r>
              <a:rPr lang="en-GB" sz="1400" dirty="0">
                <a:latin typeface="Comic Sans MS" panose="030F0702030302020204" pitchFamily="66" charset="0"/>
              </a:rPr>
              <a:t> i Ysgol y </a:t>
            </a:r>
            <a:r>
              <a:rPr lang="en-GB" sz="1400" dirty="0" err="1">
                <a:latin typeface="Comic Sans MS" panose="030F0702030302020204" pitchFamily="66" charset="0"/>
              </a:rPr>
              <a:t>Graig</a:t>
            </a:r>
            <a:r>
              <a:rPr lang="en-GB" sz="1400" dirty="0">
                <a:latin typeface="Comic Sans MS" panose="030F0702030302020204" pitchFamily="66" charset="0"/>
              </a:rPr>
              <a:t> ac </a:t>
            </a:r>
            <a:r>
              <a:rPr lang="en-GB" sz="1400" dirty="0" err="1">
                <a:latin typeface="Comic Sans MS" panose="030F0702030302020204" pitchFamily="66" charset="0"/>
              </a:rPr>
              <a:t>mae</a:t>
            </a:r>
            <a:r>
              <a:rPr lang="en-GB" sz="1400" dirty="0">
                <a:latin typeface="Comic Sans MS" panose="030F0702030302020204" pitchFamily="66" charset="0"/>
              </a:rPr>
              <a:t> hi </a:t>
            </a:r>
            <a:r>
              <a:rPr lang="en-GB" sz="1400" dirty="0" err="1">
                <a:latin typeface="Comic Sans MS" panose="030F0702030302020204" pitchFamily="66" charset="0"/>
              </a:rPr>
              <a:t>ym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mlwyddyn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chwech</a:t>
            </a:r>
            <a:r>
              <a:rPr lang="en-GB" sz="1400" dirty="0">
                <a:latin typeface="Comic Sans MS" panose="030F0702030302020204" pitchFamily="66" charset="0"/>
              </a:rPr>
              <a:t>. </a:t>
            </a:r>
            <a:r>
              <a:rPr lang="en-GB" sz="1400" dirty="0" err="1">
                <a:latin typeface="Comic Sans MS" panose="030F0702030302020204" pitchFamily="66" charset="0"/>
              </a:rPr>
              <a:t>Enw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athrawes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ydy</a:t>
            </a:r>
            <a:r>
              <a:rPr lang="en-GB" sz="1400" dirty="0">
                <a:latin typeface="Comic Sans MS" panose="030F0702030302020204" pitchFamily="66" charset="0"/>
              </a:rPr>
              <a:t> Mrs James. Hoff </a:t>
            </a:r>
            <a:r>
              <a:rPr lang="en-GB" sz="1400" dirty="0" err="1">
                <a:latin typeface="Comic Sans MS" panose="030F0702030302020204" pitchFamily="66" charset="0"/>
              </a:rPr>
              <a:t>bwnc</a:t>
            </a:r>
            <a:r>
              <a:rPr lang="en-GB" sz="1400" dirty="0">
                <a:latin typeface="Comic Sans MS" panose="030F0702030302020204" pitchFamily="66" charset="0"/>
              </a:rPr>
              <a:t> Catrin </a:t>
            </a:r>
            <a:r>
              <a:rPr lang="en-GB" sz="1400" dirty="0" err="1">
                <a:latin typeface="Comic Sans MS" panose="030F0702030302020204" pitchFamily="66" charset="0"/>
              </a:rPr>
              <a:t>yn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ysgol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ydy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hanes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achos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mae’n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ddiddorol</a:t>
            </a:r>
            <a:r>
              <a:rPr lang="en-GB" sz="1400" dirty="0">
                <a:latin typeface="Comic Sans MS" panose="030F0702030302020204" pitchFamily="66" charset="0"/>
              </a:rPr>
              <a:t>.</a:t>
            </a:r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800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Mae </a:t>
            </a:r>
            <a:r>
              <a:rPr lang="en-GB" sz="1400" dirty="0" err="1">
                <a:latin typeface="Comic Sans MS" panose="030F0702030302020204" pitchFamily="66" charset="0"/>
              </a:rPr>
              <a:t>gwallt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hir</a:t>
            </a:r>
            <a:r>
              <a:rPr lang="en-GB" sz="1400" dirty="0">
                <a:latin typeface="Comic Sans MS" panose="030F0702030302020204" pitchFamily="66" charset="0"/>
              </a:rPr>
              <a:t>, du a </a:t>
            </a:r>
            <a:r>
              <a:rPr lang="en-GB" sz="1400" dirty="0" err="1">
                <a:latin typeface="Comic Sans MS" panose="030F0702030302020204" pitchFamily="66" charset="0"/>
              </a:rPr>
              <a:t>llygaid</a:t>
            </a:r>
            <a:r>
              <a:rPr lang="en-GB" sz="1400" dirty="0">
                <a:latin typeface="Comic Sans MS" panose="030F0702030302020204" pitchFamily="66" charset="0"/>
              </a:rPr>
              <a:t> brown </a:t>
            </a:r>
            <a:r>
              <a:rPr lang="en-GB" sz="1400" dirty="0" err="1">
                <a:latin typeface="Comic Sans MS" panose="030F0702030302020204" pitchFamily="66" charset="0"/>
              </a:rPr>
              <a:t>gyda</a:t>
            </a:r>
            <a:r>
              <a:rPr lang="en-GB" sz="1400" dirty="0">
                <a:latin typeface="Comic Sans MS" panose="030F0702030302020204" pitchFamily="66" charset="0"/>
              </a:rPr>
              <a:t> Catrin. Mae mam </a:t>
            </a:r>
            <a:r>
              <a:rPr lang="en-GB" sz="1400" dirty="0" err="1">
                <a:latin typeface="Comic Sans MS" panose="030F0702030302020204" pitchFamily="66" charset="0"/>
              </a:rPr>
              <a:t>gyda</a:t>
            </a:r>
            <a:r>
              <a:rPr lang="en-GB" sz="1400" dirty="0">
                <a:latin typeface="Comic Sans MS" panose="030F0702030302020204" pitchFamily="66" charset="0"/>
              </a:rPr>
              <a:t> hi </a:t>
            </a:r>
            <a:r>
              <a:rPr lang="en-GB" sz="1400" dirty="0" err="1">
                <a:latin typeface="Comic Sans MS" panose="030F0702030302020204" pitchFamily="66" charset="0"/>
              </a:rPr>
              <a:t>o’r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enw</a:t>
            </a:r>
            <a:r>
              <a:rPr lang="en-GB" sz="1400" dirty="0">
                <a:latin typeface="Comic Sans MS" panose="030F0702030302020204" pitchFamily="66" charset="0"/>
              </a:rPr>
              <a:t> Megan a </a:t>
            </a:r>
            <a:r>
              <a:rPr lang="en-GB" sz="1400" dirty="0" err="1">
                <a:latin typeface="Comic Sans MS" panose="030F0702030302020204" pitchFamily="66" charset="0"/>
              </a:rPr>
              <a:t>thad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o’r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enw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Steffan</a:t>
            </a:r>
            <a:r>
              <a:rPr lang="en-GB" sz="1400" dirty="0">
                <a:latin typeface="Comic Sans MS" panose="030F0702030302020204" pitchFamily="66" charset="0"/>
              </a:rPr>
              <a:t>. Does dim </a:t>
            </a:r>
            <a:r>
              <a:rPr lang="en-GB" sz="1400" dirty="0" err="1">
                <a:latin typeface="Comic Sans MS" panose="030F0702030302020204" pitchFamily="66" charset="0"/>
              </a:rPr>
              <a:t>brawd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gyda</a:t>
            </a:r>
            <a:r>
              <a:rPr lang="en-GB" sz="1400" dirty="0">
                <a:latin typeface="Comic Sans MS" panose="030F0702030302020204" pitchFamily="66" charset="0"/>
              </a:rPr>
              <a:t> Catrin </a:t>
            </a:r>
            <a:r>
              <a:rPr lang="en-GB" sz="1400" dirty="0" err="1">
                <a:latin typeface="Comic Sans MS" panose="030F0702030302020204" pitchFamily="66" charset="0"/>
              </a:rPr>
              <a:t>ond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mae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dwy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chwaer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gyda</a:t>
            </a:r>
            <a:r>
              <a:rPr lang="en-GB" sz="1400" dirty="0">
                <a:latin typeface="Comic Sans MS" panose="030F0702030302020204" pitchFamily="66" charset="0"/>
              </a:rPr>
              <a:t> hi – </a:t>
            </a:r>
            <a:r>
              <a:rPr lang="en-GB" sz="1400" dirty="0" err="1">
                <a:latin typeface="Comic Sans MS" panose="030F0702030302020204" pitchFamily="66" charset="0"/>
              </a:rPr>
              <a:t>mae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Betsi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yn</a:t>
            </a:r>
            <a:r>
              <a:rPr lang="en-GB" sz="1400" dirty="0">
                <a:latin typeface="Comic Sans MS" panose="030F0702030302020204" pitchFamily="66" charset="0"/>
              </a:rPr>
              <a:t> bump </a:t>
            </a:r>
            <a:r>
              <a:rPr lang="en-GB" sz="1400" dirty="0" err="1">
                <a:latin typeface="Comic Sans MS" panose="030F0702030302020204" pitchFamily="66" charset="0"/>
              </a:rPr>
              <a:t>oed</a:t>
            </a:r>
            <a:r>
              <a:rPr lang="en-GB" sz="1400" dirty="0">
                <a:latin typeface="Comic Sans MS" panose="030F0702030302020204" pitchFamily="66" charset="0"/>
              </a:rPr>
              <a:t> ac </a:t>
            </a:r>
            <a:r>
              <a:rPr lang="en-GB" sz="1400" dirty="0" err="1">
                <a:latin typeface="Comic Sans MS" panose="030F0702030302020204" pitchFamily="66" charset="0"/>
              </a:rPr>
              <a:t>mae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Seren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yn</a:t>
            </a:r>
            <a:r>
              <a:rPr lang="en-GB" sz="1400" dirty="0">
                <a:latin typeface="Comic Sans MS" panose="030F0702030302020204" pitchFamily="66" charset="0"/>
              </a:rPr>
              <a:t> un </a:t>
            </a:r>
            <a:r>
              <a:rPr lang="en-GB" sz="1400" dirty="0" err="1">
                <a:latin typeface="Comic Sans MS" panose="030F0702030302020204" pitchFamily="66" charset="0"/>
              </a:rPr>
              <a:t>oed</a:t>
            </a:r>
            <a:r>
              <a:rPr lang="en-GB" sz="1400" dirty="0">
                <a:latin typeface="Comic Sans MS" panose="030F0702030302020204" pitchFamily="66" charset="0"/>
              </a:rPr>
              <a:t>. Mae ci </a:t>
            </a:r>
            <a:r>
              <a:rPr lang="en-GB" sz="1400" dirty="0" err="1">
                <a:latin typeface="Comic Sans MS" panose="030F0702030302020204" pitchFamily="66" charset="0"/>
              </a:rPr>
              <a:t>bach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gyda</a:t>
            </a:r>
            <a:r>
              <a:rPr lang="en-GB" sz="1400" dirty="0">
                <a:latin typeface="Comic Sans MS" panose="030F0702030302020204" pitchFamily="66" charset="0"/>
              </a:rPr>
              <a:t> Catrin </a:t>
            </a:r>
            <a:r>
              <a:rPr lang="en-GB" sz="1400" dirty="0" err="1">
                <a:latin typeface="Comic Sans MS" panose="030F0702030302020204" pitchFamily="66" charset="0"/>
              </a:rPr>
              <a:t>o’r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enw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Taffi</a:t>
            </a:r>
            <a:r>
              <a:rPr lang="en-GB" sz="1400" dirty="0">
                <a:latin typeface="Comic Sans MS" panose="030F0702030302020204" pitchFamily="66" charset="0"/>
              </a:rPr>
              <a:t> ac </a:t>
            </a:r>
            <a:r>
              <a:rPr lang="en-GB" sz="1400" dirty="0" err="1">
                <a:latin typeface="Comic Sans MS" panose="030F0702030302020204" pitchFamily="66" charset="0"/>
              </a:rPr>
              <a:t>mae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hi’n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dwlu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Taffi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achos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mae’n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ddoniol</a:t>
            </a:r>
            <a:r>
              <a:rPr lang="en-GB" sz="1400" dirty="0">
                <a:latin typeface="Comic Sans MS" panose="030F0702030302020204" pitchFamily="66" charset="0"/>
              </a:rPr>
              <a:t>. 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Yn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hamser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hamdden</a:t>
            </a:r>
            <a:r>
              <a:rPr lang="en-GB" sz="1400" dirty="0">
                <a:latin typeface="Comic Sans MS" panose="030F0702030302020204" pitchFamily="66" charset="0"/>
              </a:rPr>
              <a:t>, </a:t>
            </a:r>
            <a:r>
              <a:rPr lang="en-GB" sz="1400" dirty="0" err="1">
                <a:latin typeface="Comic Sans MS" panose="030F0702030302020204" pitchFamily="66" charset="0"/>
              </a:rPr>
              <a:t>mae</a:t>
            </a:r>
            <a:r>
              <a:rPr lang="en-GB" sz="1400" dirty="0">
                <a:latin typeface="Comic Sans MS" panose="030F0702030302020204" pitchFamily="66" charset="0"/>
              </a:rPr>
              <a:t> Catrin </a:t>
            </a:r>
            <a:r>
              <a:rPr lang="en-GB" sz="1400" dirty="0" err="1">
                <a:latin typeface="Comic Sans MS" panose="030F0702030302020204" pitchFamily="66" charset="0"/>
              </a:rPr>
              <a:t>yn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hoffi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gwneud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gymnasteg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achos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mae’n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ffordd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dda</a:t>
            </a:r>
            <a:r>
              <a:rPr lang="en-GB" sz="1400" dirty="0">
                <a:latin typeface="Comic Sans MS" panose="030F0702030302020204" pitchFamily="66" charset="0"/>
              </a:rPr>
              <a:t> o </a:t>
            </a:r>
            <a:r>
              <a:rPr lang="en-GB" sz="1400" dirty="0" err="1">
                <a:latin typeface="Comic Sans MS" panose="030F0702030302020204" pitchFamily="66" charset="0"/>
              </a:rPr>
              <a:t>gadw’n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heini</a:t>
            </a:r>
            <a:r>
              <a:rPr lang="en-GB" sz="1400" dirty="0">
                <a:latin typeface="Comic Sans MS" panose="030F0702030302020204" pitchFamily="66" charset="0"/>
              </a:rPr>
              <a:t>. Mae </a:t>
            </a:r>
            <a:r>
              <a:rPr lang="en-GB" sz="1400" dirty="0" err="1">
                <a:latin typeface="Comic Sans MS" panose="030F0702030302020204" pitchFamily="66" charset="0"/>
              </a:rPr>
              <a:t>hi’n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gwneud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gymnasteg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ôl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ysgol</a:t>
            </a:r>
            <a:r>
              <a:rPr lang="en-GB" sz="1400" dirty="0">
                <a:latin typeface="Comic Sans MS" panose="030F0702030302020204" pitchFamily="66" charset="0"/>
              </a:rPr>
              <a:t> bob </a:t>
            </a:r>
            <a:r>
              <a:rPr lang="en-GB" sz="1400" dirty="0" err="1">
                <a:latin typeface="Comic Sans MS" panose="030F0702030302020204" pitchFamily="66" charset="0"/>
              </a:rPr>
              <a:t>dydd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Llun</a:t>
            </a:r>
            <a:r>
              <a:rPr lang="en-GB" sz="1400" dirty="0">
                <a:latin typeface="Comic Sans MS" panose="030F0702030302020204" pitchFamily="66" charset="0"/>
              </a:rPr>
              <a:t> a </a:t>
            </a:r>
            <a:r>
              <a:rPr lang="en-GB" sz="1400" dirty="0" err="1">
                <a:latin typeface="Comic Sans MS" panose="030F0702030302020204" pitchFamily="66" charset="0"/>
              </a:rPr>
              <a:t>dydd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Iau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yn</a:t>
            </a:r>
            <a:r>
              <a:rPr lang="en-GB" sz="1400" dirty="0">
                <a:latin typeface="Comic Sans MS" panose="030F0702030302020204" pitchFamily="66" charset="0"/>
              </a:rPr>
              <a:t> y </a:t>
            </a:r>
            <a:r>
              <a:rPr lang="en-GB" sz="1400" dirty="0" err="1">
                <a:latin typeface="Comic Sans MS" panose="030F0702030302020204" pitchFamily="66" charset="0"/>
              </a:rPr>
              <a:t>ganolfan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hamdden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Abertawe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gyda’r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clwb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gymnasteg</a:t>
            </a:r>
            <a:r>
              <a:rPr lang="en-GB" sz="1400" dirty="0">
                <a:latin typeface="Comic Sans MS" panose="030F0702030302020204" pitchFamily="66" charset="0"/>
              </a:rPr>
              <a:t>. </a:t>
            </a:r>
            <a:r>
              <a:rPr lang="en-GB" sz="1400" dirty="0" err="1">
                <a:latin typeface="Comic Sans MS" panose="030F0702030302020204" pitchFamily="66" charset="0"/>
              </a:rPr>
              <a:t>Weithiau</a:t>
            </a:r>
            <a:r>
              <a:rPr lang="en-GB" sz="1400" dirty="0">
                <a:latin typeface="Comic Sans MS" panose="030F0702030302020204" pitchFamily="66" charset="0"/>
              </a:rPr>
              <a:t>, </a:t>
            </a:r>
            <a:r>
              <a:rPr lang="en-GB" sz="1400" dirty="0" err="1">
                <a:latin typeface="Comic Sans MS" panose="030F0702030302020204" pitchFamily="66" charset="0"/>
              </a:rPr>
              <a:t>mae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hi’n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mynd</a:t>
            </a:r>
            <a:r>
              <a:rPr lang="en-GB" sz="1400" dirty="0">
                <a:latin typeface="Comic Sans MS" panose="030F0702030302020204" pitchFamily="66" charset="0"/>
              </a:rPr>
              <a:t> i </a:t>
            </a:r>
            <a:r>
              <a:rPr lang="en-GB" sz="1400" dirty="0" err="1">
                <a:latin typeface="Comic Sans MS" panose="030F0702030302020204" pitchFamily="66" charset="0"/>
              </a:rPr>
              <a:t>Gaerdydd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neu</a:t>
            </a:r>
            <a:r>
              <a:rPr lang="en-GB" sz="1400" dirty="0">
                <a:latin typeface="Comic Sans MS" panose="030F0702030302020204" pitchFamily="66" charset="0"/>
              </a:rPr>
              <a:t> i </a:t>
            </a:r>
            <a:r>
              <a:rPr lang="en-GB" sz="1400" dirty="0" err="1">
                <a:latin typeface="Comic Sans MS" panose="030F0702030302020204" pitchFamily="66" charset="0"/>
              </a:rPr>
              <a:t>Aberhonddu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ddydd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Sadwrn</a:t>
            </a:r>
            <a:r>
              <a:rPr lang="en-GB" sz="1400" dirty="0">
                <a:latin typeface="Comic Sans MS" panose="030F0702030302020204" pitchFamily="66" charset="0"/>
              </a:rPr>
              <a:t> am </a:t>
            </a:r>
            <a:r>
              <a:rPr lang="en-GB" sz="1400" dirty="0" err="1">
                <a:latin typeface="Comic Sans MS" panose="030F0702030302020204" pitchFamily="66" charset="0"/>
              </a:rPr>
              <a:t>gystadleuaeth</a:t>
            </a:r>
            <a:r>
              <a:rPr lang="en-GB" sz="1400" dirty="0">
                <a:latin typeface="Comic Sans MS" panose="030F0702030302020204" pitchFamily="66" charset="0"/>
              </a:rPr>
              <a:t>. </a:t>
            </a:r>
            <a:r>
              <a:rPr lang="en-GB" sz="1400" dirty="0" err="1">
                <a:latin typeface="Comic Sans MS" panose="030F0702030302020204" pitchFamily="66" charset="0"/>
              </a:rPr>
              <a:t>Dydy</a:t>
            </a:r>
            <a:r>
              <a:rPr lang="en-GB" sz="1400" dirty="0">
                <a:latin typeface="Comic Sans MS" panose="030F0702030302020204" pitchFamily="66" charset="0"/>
              </a:rPr>
              <a:t> Catrin </a:t>
            </a:r>
            <a:r>
              <a:rPr lang="en-GB" sz="1400" dirty="0" err="1">
                <a:latin typeface="Comic Sans MS" panose="030F0702030302020204" pitchFamily="66" charset="0"/>
              </a:rPr>
              <a:t>ddim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mwynhau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gwylio’r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teledu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achos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mae’n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wastraff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amser</a:t>
            </a:r>
            <a:r>
              <a:rPr lang="en-GB" sz="1400" dirty="0">
                <a:latin typeface="Comic Sans MS" panose="030F0702030302020204" pitchFamily="66" charset="0"/>
              </a:rPr>
              <a:t> – </a:t>
            </a:r>
            <a:r>
              <a:rPr lang="en-GB" sz="1400" dirty="0" err="1">
                <a:latin typeface="Comic Sans MS" panose="030F0702030302020204" pitchFamily="66" charset="0"/>
              </a:rPr>
              <a:t>mae’n</a:t>
            </a:r>
            <a:r>
              <a:rPr lang="en-GB" sz="1400" dirty="0">
                <a:latin typeface="Comic Sans MS" panose="030F0702030302020204" pitchFamily="66" charset="0"/>
              </a:rPr>
              <a:t> well </a:t>
            </a:r>
            <a:r>
              <a:rPr lang="en-GB" sz="1400" dirty="0" err="1">
                <a:latin typeface="Comic Sans MS" panose="030F0702030302020204" pitchFamily="66" charset="0"/>
              </a:rPr>
              <a:t>gyda</a:t>
            </a:r>
            <a:r>
              <a:rPr lang="en-GB" sz="1400" dirty="0">
                <a:latin typeface="Comic Sans MS" panose="030F0702030302020204" pitchFamily="66" charset="0"/>
              </a:rPr>
              <a:t> hi </a:t>
            </a:r>
            <a:r>
              <a:rPr lang="en-GB" sz="1400" dirty="0" err="1">
                <a:latin typeface="Comic Sans MS" panose="030F0702030302020204" pitchFamily="66" charset="0"/>
              </a:rPr>
              <a:t>chwarae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yr</a:t>
            </a:r>
            <a:r>
              <a:rPr lang="en-GB" sz="1400" dirty="0">
                <a:latin typeface="Comic Sans MS" panose="030F0702030302020204" pitchFamily="66" charset="0"/>
              </a:rPr>
              <a:t> iPad.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Mae Catrin </a:t>
            </a:r>
            <a:r>
              <a:rPr lang="en-GB" sz="1400" dirty="0" err="1">
                <a:latin typeface="Comic Sans MS" panose="030F0702030302020204" pitchFamily="66" charset="0"/>
              </a:rPr>
              <a:t>yn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hoffi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cinio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rhost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ond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hoff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fwyd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ydy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siocled</a:t>
            </a:r>
            <a:r>
              <a:rPr lang="en-GB" sz="1400" dirty="0"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945" y="1299766"/>
            <a:ext cx="4572000" cy="543721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4400"/>
            <a:ext cx="4134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  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Enw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 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Dyddiad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 ____________________________</a:t>
            </a:r>
          </a:p>
        </p:txBody>
      </p:sp>
      <p:sp>
        <p:nvSpPr>
          <p:cNvPr id="5" name="Rectangle 4"/>
          <p:cNvSpPr/>
          <p:nvPr/>
        </p:nvSpPr>
        <p:spPr>
          <a:xfrm>
            <a:off x="4940381" y="1539224"/>
            <a:ext cx="39693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1.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Ble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mae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Catrin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yn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byw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?</a:t>
            </a:r>
            <a:endParaRPr lang="en-GB" sz="1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  </a:t>
            </a:r>
            <a:endParaRPr lang="en-GB" sz="1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2. Faint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ydy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oed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Catrin?</a:t>
            </a:r>
            <a:endParaRPr lang="en-GB" sz="1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GB" sz="1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3.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Pryd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mae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pen-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blwydd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Catrin?</a:t>
            </a:r>
          </a:p>
          <a:p>
            <a:pPr algn="just">
              <a:spcAft>
                <a:spcPts val="0"/>
              </a:spcAft>
            </a:pPr>
            <a:endParaRPr lang="en-GB" sz="16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4.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Oes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brawd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gyda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Catrin?</a:t>
            </a:r>
          </a:p>
          <a:p>
            <a:pPr algn="just">
              <a:spcAft>
                <a:spcPts val="0"/>
              </a:spcAft>
            </a:pPr>
            <a:endParaRPr lang="en-GB" sz="16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5. Pa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anifail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anwes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sydd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gyda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Catrin?</a:t>
            </a:r>
            <a:r>
              <a:rPr lang="en-GB" sz="1400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en-GB" sz="16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GB" sz="16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6. Beth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mae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Catrin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yn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hoffi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wneud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? Pam?</a:t>
            </a:r>
            <a:endParaRPr lang="en-GB" sz="1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en-GB" sz="16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  </a:t>
            </a:r>
            <a:endParaRPr lang="en-GB" sz="16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7.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Pryd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mae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Catrin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yn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mynd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i’r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ganolfan</a:t>
            </a:r>
            <a:endParaRPr lang="en-GB" sz="14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 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hamdden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? </a:t>
            </a:r>
            <a:endParaRPr lang="en-GB" sz="1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GB" sz="1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8. Beth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dydy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Catrin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ddim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yn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mwynhau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?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   Pam?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GB" sz="16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9.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Ydy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Catrin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yn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hoffi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cinio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>
                <a:latin typeface="Comic Sans MS" panose="030F0702030302020204" pitchFamily="66" charset="0"/>
                <a:ea typeface="Times New Roman" panose="02020603050405020304" pitchFamily="18" charset="0"/>
              </a:rPr>
              <a:t>rhost?</a:t>
            </a:r>
            <a:endParaRPr lang="en-GB" sz="14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en-GB" sz="14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10. Beth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ydy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hoff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fwyd</a:t>
            </a: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Catrin?</a:t>
            </a:r>
            <a:endParaRPr lang="en-GB" sz="1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GB" sz="1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866418" y="843086"/>
            <a:ext cx="2838450" cy="31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1800" kern="10" spc="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Darllen</a:t>
            </a:r>
            <a:r>
              <a:rPr lang="en-GB" sz="1800" kern="10" spc="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 a </a:t>
            </a:r>
            <a:r>
              <a:rPr lang="en-GB" sz="1800" kern="10" spc="0" dirty="0" err="1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Deall</a:t>
            </a:r>
            <a:r>
              <a:rPr lang="en-GB" sz="1800" kern="10" spc="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 - Catrin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47"/>
          <a:stretch/>
        </p:blipFill>
        <p:spPr>
          <a:xfrm>
            <a:off x="3888510" y="312620"/>
            <a:ext cx="1051871" cy="107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2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688</Words>
  <Application>Microsoft Office PowerPoint</Application>
  <PresentationFormat>On-screen Show (4:3)</PresentationFormat>
  <Paragraphs>120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Powys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Gwenan Hughes</dc:creator>
  <cp:lastModifiedBy>Owain lecrass</cp:lastModifiedBy>
  <cp:revision>24</cp:revision>
  <dcterms:created xsi:type="dcterms:W3CDTF">2018-07-26T13:37:07Z</dcterms:created>
  <dcterms:modified xsi:type="dcterms:W3CDTF">2020-04-23T07:41:44Z</dcterms:modified>
</cp:coreProperties>
</file>