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8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39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9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9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8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7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8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8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9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28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6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A2C3-ED68-4FD1-B65B-406488513DF6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6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32523" y="172277"/>
            <a:ext cx="8905460" cy="6685723"/>
          </a:xfrm>
          <a:prstGeom prst="roundRect">
            <a:avLst/>
          </a:prstGeom>
          <a:pattFill prst="pct5">
            <a:fgClr>
              <a:srgbClr val="00B0F0"/>
            </a:fgClr>
            <a:bgClr>
              <a:schemeClr val="bg1"/>
            </a:bgClr>
          </a:patt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453254" y="670371"/>
            <a:ext cx="5244385" cy="1893903"/>
          </a:xfrm>
          <a:pattFill prst="pct80">
            <a:fgClr>
              <a:srgbClr val="66CCFF"/>
            </a:fgClr>
            <a:bgClr>
              <a:schemeClr val="bg1"/>
            </a:bgClr>
          </a:patt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endParaRPr lang="en-GB" sz="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882" indent="-342882" algn="l">
              <a:buFontTx/>
              <a:buChar char="-"/>
            </a:pP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Mae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hi’n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amser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stori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  </a:t>
            </a:r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It’s story time.</a:t>
            </a:r>
          </a:p>
          <a:p>
            <a:pPr marL="342882" indent="-342882" algn="l">
              <a:buFontTx/>
              <a:buChar char="-"/>
            </a:pP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Gwrandewch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stori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GB" sz="1500" i="1" dirty="0">
                <a:solidFill>
                  <a:schemeClr val="tx1"/>
                </a:solidFill>
                <a:latin typeface="Comic Sans MS" panose="030F0702030302020204" pitchFamily="66" charset="0"/>
              </a:rPr>
              <a:t>Listen to the story.</a:t>
            </a:r>
          </a:p>
          <a:p>
            <a:pPr marL="342882" indent="-342882" algn="l">
              <a:buFontTx/>
              <a:buChar char="-"/>
            </a:pP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Edrychwch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lluniau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Look at the pictures</a:t>
            </a:r>
          </a:p>
          <a:p>
            <a:pPr marL="342882" indent="-342882" algn="l">
              <a:buFontTx/>
              <a:buChar char="-"/>
            </a:pP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Darllenwch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gyda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fi.     </a:t>
            </a:r>
            <a:r>
              <a:rPr lang="en-GB" sz="1500" i="1" dirty="0">
                <a:solidFill>
                  <a:schemeClr val="tx1"/>
                </a:solidFill>
                <a:latin typeface="Comic Sans MS" panose="030F0702030302020204" pitchFamily="66" charset="0"/>
              </a:rPr>
              <a:t>Read with 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397" y="360261"/>
            <a:ext cx="2905416" cy="1923604"/>
          </a:xfrm>
          <a:prstGeom prst="rect">
            <a:avLst/>
          </a:prstGeom>
          <a:pattFill prst="pct20">
            <a:fgClr>
              <a:srgbClr val="00FF00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Geirfa</a:t>
            </a:r>
            <a:r>
              <a:rPr lang="en-GB" sz="17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/</a:t>
            </a:r>
            <a:r>
              <a:rPr lang="en-GB" sz="1400" b="1" i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Vocabulary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llyfr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llyfrau</a:t>
            </a:r>
            <a:r>
              <a:rPr lang="en-GB" sz="1700" dirty="0">
                <a:latin typeface="Comic Sans MS" panose="030F0702030302020204" pitchFamily="66" charset="0"/>
              </a:rPr>
              <a:t>     </a:t>
            </a:r>
            <a:r>
              <a:rPr lang="en-GB" sz="1400" i="1" dirty="0">
                <a:latin typeface="Comic Sans MS" panose="030F0702030302020204" pitchFamily="66" charset="0"/>
              </a:rPr>
              <a:t>book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stori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storiau</a:t>
            </a:r>
            <a:r>
              <a:rPr lang="en-GB" sz="1700" dirty="0">
                <a:latin typeface="Comic Sans MS" panose="030F0702030302020204" pitchFamily="66" charset="0"/>
              </a:rPr>
              <a:t>    </a:t>
            </a:r>
            <a:r>
              <a:rPr lang="en-GB" sz="1400" i="1" dirty="0">
                <a:latin typeface="Comic Sans MS" panose="030F0702030302020204" pitchFamily="66" charset="0"/>
              </a:rPr>
              <a:t>story/stories</a:t>
            </a:r>
            <a:r>
              <a:rPr lang="en-GB" sz="1700" dirty="0">
                <a:latin typeface="Comic Sans MS" panose="030F0702030302020204" pitchFamily="66" charset="0"/>
              </a:rPr>
              <a:t>          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awdur</a:t>
            </a:r>
            <a:r>
              <a:rPr lang="en-GB" sz="1700" dirty="0">
                <a:latin typeface="Comic Sans MS" panose="030F0702030302020204" pitchFamily="66" charset="0"/>
              </a:rPr>
              <a:t>               </a:t>
            </a:r>
            <a:r>
              <a:rPr lang="en-GB" sz="1400" i="1" dirty="0">
                <a:latin typeface="Comic Sans MS" panose="030F0702030302020204" pitchFamily="66" charset="0"/>
              </a:rPr>
              <a:t>author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cymeriad</a:t>
            </a:r>
            <a:r>
              <a:rPr lang="en-GB" sz="1700" b="1" dirty="0">
                <a:latin typeface="Comic Sans MS" panose="030F0702030302020204" pitchFamily="66" charset="0"/>
              </a:rPr>
              <a:t>(au)   </a:t>
            </a:r>
            <a:r>
              <a:rPr lang="en-GB" sz="1400" i="1" dirty="0">
                <a:latin typeface="Comic Sans MS" panose="030F0702030302020204" pitchFamily="66" charset="0"/>
              </a:rPr>
              <a:t>character(s)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lluniau</a:t>
            </a:r>
            <a:r>
              <a:rPr lang="en-GB" sz="1700" dirty="0">
                <a:latin typeface="Comic Sans MS" panose="030F0702030302020204" pitchFamily="66" charset="0"/>
              </a:rPr>
              <a:t>        </a:t>
            </a:r>
            <a:r>
              <a:rPr lang="en-GB" sz="1400" i="1" dirty="0">
                <a:latin typeface="Comic Sans MS" panose="030F0702030302020204" pitchFamily="66" charset="0"/>
              </a:rPr>
              <a:t>picture(s)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tudalen</a:t>
            </a:r>
            <a:r>
              <a:rPr lang="en-GB" sz="1700" b="1" dirty="0">
                <a:latin typeface="Comic Sans MS" panose="030F0702030302020204" pitchFamily="66" charset="0"/>
              </a:rPr>
              <a:t>(</a:t>
            </a:r>
            <a:r>
              <a:rPr lang="en-GB" sz="1700" b="1" dirty="0" err="1">
                <a:latin typeface="Comic Sans MS" panose="030F0702030302020204" pitchFamily="66" charset="0"/>
              </a:rPr>
              <a:t>nau</a:t>
            </a:r>
            <a:r>
              <a:rPr lang="en-GB" sz="1700" b="1" dirty="0">
                <a:latin typeface="Comic Sans MS" panose="030F0702030302020204" pitchFamily="66" charset="0"/>
              </a:rPr>
              <a:t>)   </a:t>
            </a:r>
            <a:r>
              <a:rPr lang="en-GB" sz="1400" i="1" dirty="0">
                <a:latin typeface="Comic Sans MS" panose="030F0702030302020204" pitchFamily="66" charset="0"/>
              </a:rPr>
              <a:t>page(s)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801" y="2684257"/>
            <a:ext cx="8684907" cy="253915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latin typeface="Comic Sans MS" panose="030F0702030302020204" pitchFamily="66" charset="0"/>
              </a:rPr>
              <a:t>Trafod</a:t>
            </a:r>
            <a:r>
              <a:rPr lang="en-GB" sz="1700" b="1" u="sng" dirty="0">
                <a:latin typeface="Comic Sans MS" panose="030F0702030302020204" pitchFamily="66" charset="0"/>
              </a:rPr>
              <a:t> y </a:t>
            </a:r>
            <a:r>
              <a:rPr lang="en-GB" sz="1700" b="1" u="sng" dirty="0" err="1">
                <a:latin typeface="Comic Sans MS" panose="030F0702030302020204" pitchFamily="66" charset="0"/>
              </a:rPr>
              <a:t>stori</a:t>
            </a:r>
            <a:r>
              <a:rPr lang="en-GB" sz="1700" b="1" u="sng" dirty="0">
                <a:latin typeface="Comic Sans MS" panose="030F0702030302020204" pitchFamily="66" charset="0"/>
              </a:rPr>
              <a:t>/</a:t>
            </a:r>
            <a:r>
              <a:rPr lang="en-GB" sz="1400" i="1" u="sng" dirty="0">
                <a:latin typeface="Comic Sans MS" panose="030F0702030302020204" pitchFamily="66" charset="0"/>
              </a:rPr>
              <a:t>Discussing the story</a:t>
            </a:r>
          </a:p>
          <a:p>
            <a:pPr algn="ctr"/>
            <a:endParaRPr lang="en-GB" sz="400" i="1" u="sng" dirty="0">
              <a:latin typeface="Comic Sans MS" panose="030F0702030302020204" pitchFamily="66" charset="0"/>
            </a:endParaRPr>
          </a:p>
          <a:p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ydy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teitl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llyfr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  </a:t>
            </a:r>
            <a:r>
              <a:rPr lang="en-GB" sz="1700" b="1" dirty="0" err="1">
                <a:latin typeface="Comic Sans MS" panose="030F0702030302020204" pitchFamily="66" charset="0"/>
              </a:rPr>
              <a:t>Pwy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ydy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hwn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hon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  </a:t>
            </a:r>
            <a:r>
              <a:rPr lang="en-GB" sz="1700" b="1" dirty="0" err="1">
                <a:latin typeface="Comic Sans MS" panose="030F0702030302020204" pitchFamily="66" charset="0"/>
              </a:rPr>
              <a:t>Sawl</a:t>
            </a:r>
            <a:r>
              <a:rPr lang="en-GB" sz="1700" b="1" dirty="0">
                <a:latin typeface="Comic Sans MS" panose="030F0702030302020204" pitchFamily="66" charset="0"/>
              </a:rPr>
              <a:t> ____ </a:t>
            </a:r>
            <a:r>
              <a:rPr lang="en-GB" sz="1700" b="1" dirty="0" err="1">
                <a:latin typeface="Comic Sans MS" panose="030F0702030302020204" pitchFamily="66" charset="0"/>
              </a:rPr>
              <a:t>sy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</a:p>
          <a:p>
            <a:r>
              <a:rPr lang="en-GB" sz="1400" i="1" dirty="0">
                <a:latin typeface="Comic Sans MS" panose="030F0702030302020204" pitchFamily="66" charset="0"/>
              </a:rPr>
              <a:t>What is the title of the book?        Who is this?  (masc./fem.)      How many _____ are in the picture?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Pwy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ydy’r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awdur</a:t>
            </a:r>
            <a:r>
              <a:rPr lang="en-GB" sz="1700" b="1" dirty="0">
                <a:latin typeface="Comic Sans MS" panose="030F0702030302020204" pitchFamily="66" charset="0"/>
              </a:rPr>
              <a:t>? </a:t>
            </a:r>
            <a:r>
              <a:rPr lang="en-GB" sz="1700" dirty="0">
                <a:latin typeface="Comic Sans MS" panose="030F0702030302020204" pitchFamily="66" charset="0"/>
              </a:rPr>
              <a:t>                </a:t>
            </a:r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ydy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hwn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       </a:t>
            </a:r>
            <a:r>
              <a:rPr lang="en-GB" sz="1700" b="1" dirty="0" err="1">
                <a:latin typeface="Comic Sans MS" panose="030F0702030302020204" pitchFamily="66" charset="0"/>
              </a:rPr>
              <a:t>Oes</a:t>
            </a:r>
            <a:r>
              <a:rPr lang="en-GB" sz="1700" b="1" dirty="0">
                <a:latin typeface="Comic Sans MS" panose="030F0702030302020204" pitchFamily="66" charset="0"/>
              </a:rPr>
              <a:t> ___ </a:t>
            </a:r>
            <a:r>
              <a:rPr lang="en-GB" sz="1700" b="1" dirty="0" err="1"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? </a:t>
            </a:r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400" i="1" dirty="0">
                <a:latin typeface="Comic Sans MS" panose="030F0702030302020204" pitchFamily="66" charset="0"/>
              </a:rPr>
              <a:t>Who is the author?                         What is this?                          Is there a _____ in the picture? 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Dyma</a:t>
            </a:r>
            <a:r>
              <a:rPr lang="en-GB" sz="1700" b="1" dirty="0">
                <a:latin typeface="Comic Sans MS" panose="030F0702030302020204" pitchFamily="66" charset="0"/>
              </a:rPr>
              <a:t> _____. </a:t>
            </a:r>
            <a:r>
              <a:rPr lang="en-GB" sz="1700" dirty="0">
                <a:latin typeface="Comic Sans MS" panose="030F0702030302020204" pitchFamily="66" charset="0"/>
              </a:rPr>
              <a:t>                      </a:t>
            </a:r>
            <a:r>
              <a:rPr lang="en-GB" sz="1700" b="1" dirty="0">
                <a:latin typeface="Comic Sans MS" panose="030F0702030302020204" pitchFamily="66" charset="0"/>
              </a:rPr>
              <a:t>Pa </a:t>
            </a:r>
            <a:r>
              <a:rPr lang="en-GB" sz="1700" b="1" dirty="0" err="1">
                <a:latin typeface="Comic Sans MS" panose="030F0702030302020204" pitchFamily="66" charset="0"/>
              </a:rPr>
              <a:t>liw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ydy’r</a:t>
            </a:r>
            <a:r>
              <a:rPr lang="en-GB" sz="1700" b="1" dirty="0">
                <a:latin typeface="Comic Sans MS" panose="030F0702030302020204" pitchFamily="66" charset="0"/>
              </a:rPr>
              <a:t> ……?       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Oes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/Nag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oes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>
                <a:latin typeface="Comic Sans MS" panose="030F0702030302020204" pitchFamily="66" charset="0"/>
              </a:rPr>
              <a:t>Here is _______.                            Which colour is the …?           Yes/No</a:t>
            </a:r>
          </a:p>
          <a:p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sy’n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digwydd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yma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</a:t>
            </a:r>
            <a:r>
              <a:rPr lang="en-GB" sz="1700" b="1" dirty="0">
                <a:latin typeface="Comic Sans MS" panose="030F0702030302020204" pitchFamily="66" charset="0"/>
              </a:rPr>
              <a:t>Pa </a:t>
            </a:r>
            <a:r>
              <a:rPr lang="en-GB" sz="1700" b="1" dirty="0" err="1">
                <a:latin typeface="Comic Sans MS" panose="030F0702030302020204" pitchFamily="66" charset="0"/>
              </a:rPr>
              <a:t>siâp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ydy’r</a:t>
            </a:r>
            <a:r>
              <a:rPr lang="en-GB" sz="1700" b="1" dirty="0">
                <a:latin typeface="Comic Sans MS" panose="030F0702030302020204" pitchFamily="66" charset="0"/>
              </a:rPr>
              <a:t> ……?</a:t>
            </a:r>
          </a:p>
          <a:p>
            <a:r>
              <a:rPr lang="en-GB" sz="1400" i="1" dirty="0">
                <a:latin typeface="Comic Sans MS" panose="030F0702030302020204" pitchFamily="66" charset="0"/>
              </a:rPr>
              <a:t>What is happening here?                 Which shape is the ……?</a:t>
            </a:r>
          </a:p>
          <a:p>
            <a:endParaRPr lang="en-GB" sz="1400" i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448" y="5347216"/>
            <a:ext cx="5620979" cy="1308050"/>
          </a:xfrm>
          <a:prstGeom prst="rect">
            <a:avLst/>
          </a:prstGeom>
          <a:pattFill prst="pct10">
            <a:fgClr>
              <a:srgbClr val="FFFF00"/>
            </a:fgClr>
            <a:bgClr>
              <a:schemeClr val="bg1"/>
            </a:bgClr>
          </a:patt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latin typeface="Comic Sans MS" panose="030F0702030302020204" pitchFamily="66" charset="0"/>
              </a:rPr>
              <a:t>Mynegi</a:t>
            </a:r>
            <a:r>
              <a:rPr lang="en-GB" sz="1700" b="1" u="sng" dirty="0">
                <a:latin typeface="Comic Sans MS" panose="030F0702030302020204" pitchFamily="66" charset="0"/>
              </a:rPr>
              <a:t> barn/</a:t>
            </a:r>
            <a:r>
              <a:rPr lang="en-GB" sz="1400" i="1" u="sng" dirty="0">
                <a:latin typeface="Comic Sans MS" panose="030F0702030302020204" pitchFamily="66" charset="0"/>
              </a:rPr>
              <a:t>Expressing an opinion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Wyt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ti’n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hoffi</a:t>
            </a:r>
            <a:r>
              <a:rPr lang="en-GB" sz="1700" b="1" dirty="0">
                <a:latin typeface="Comic Sans MS" panose="030F0702030302020204" pitchFamily="66" charset="0"/>
              </a:rPr>
              <a:t> _____?</a:t>
            </a:r>
            <a:r>
              <a:rPr lang="en-GB" sz="1700" dirty="0">
                <a:latin typeface="Comic Sans MS" panose="030F0702030302020204" pitchFamily="66" charset="0"/>
              </a:rPr>
              <a:t>                    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Ydw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/Nag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ydw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>
                <a:latin typeface="Comic Sans MS" panose="030F0702030302020204" pitchFamily="66" charset="0"/>
              </a:rPr>
              <a:t>Do you like _______?                                     Yes/No</a:t>
            </a:r>
          </a:p>
          <a:p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wyt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ti’n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hoffi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stori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Dw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i’n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hoffi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…</a:t>
            </a:r>
          </a:p>
          <a:p>
            <a:r>
              <a:rPr lang="en-GB" sz="1400" i="1" dirty="0">
                <a:latin typeface="Comic Sans MS" panose="030F0702030302020204" pitchFamily="66" charset="0"/>
              </a:rPr>
              <a:t>What do you like in the story/picture?           I like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98863" y="54128"/>
            <a:ext cx="2372783" cy="492443"/>
          </a:xfrm>
          <a:prstGeom prst="rect">
            <a:avLst/>
          </a:prstGeom>
          <a:solidFill>
            <a:schemeClr val="bg1"/>
          </a:solidFill>
          <a:ln w="539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dirty="0" err="1">
                <a:latin typeface="Comic Sans MS" panose="030F0702030302020204" pitchFamily="66" charset="0"/>
              </a:rPr>
              <a:t>Darllen</a:t>
            </a:r>
            <a:r>
              <a:rPr lang="en-GB" sz="2600" b="1" dirty="0">
                <a:latin typeface="Comic Sans MS" panose="030F0702030302020204" pitchFamily="66" charset="0"/>
              </a:rPr>
              <a:t> </a:t>
            </a:r>
            <a:r>
              <a:rPr lang="en-GB" sz="2600" b="1" dirty="0" err="1">
                <a:latin typeface="Comic Sans MS" panose="030F0702030302020204" pitchFamily="66" charset="0"/>
              </a:rPr>
              <a:t>Stori</a:t>
            </a:r>
            <a:endParaRPr lang="en-GB" sz="2600" b="1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129" y="4348297"/>
            <a:ext cx="1702431" cy="159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" y="117567"/>
            <a:ext cx="8791129" cy="6557554"/>
          </a:xfrm>
          <a:prstGeom prst="rect">
            <a:avLst/>
          </a:prstGeom>
          <a:pattFill prst="pct5">
            <a:fgClr>
              <a:srgbClr val="00FF00"/>
            </a:fgClr>
            <a:bgClr>
              <a:schemeClr val="bg1"/>
            </a:bgClr>
          </a:pattFill>
          <a:ln w="444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2428" y="2650098"/>
            <a:ext cx="8044580" cy="3924151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</a:t>
            </a:r>
            <a:r>
              <a:rPr lang="en-GB" sz="1700" b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Trafod</a:t>
            </a:r>
            <a:r>
              <a:rPr lang="en-GB" sz="17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y </a:t>
            </a:r>
            <a:r>
              <a:rPr lang="en-GB" sz="1700" b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/ </a:t>
            </a:r>
            <a:r>
              <a:rPr lang="en-GB" sz="1400" i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Discussing </a:t>
            </a:r>
            <a:r>
              <a:rPr lang="en-GB" sz="1400" i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the story</a:t>
            </a:r>
          </a:p>
          <a:p>
            <a:endParaRPr lang="en-GB" sz="400" i="1" u="sng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400" i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endParaRPr lang="en-GB" sz="400" i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Pwy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sydd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                  </a:t>
            </a:r>
            <a:r>
              <a:rPr lang="en-GB" sz="17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Mae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pengwin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Who’s in the story? </a:t>
            </a:r>
            <a:endParaRPr lang="en-GB" sz="4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400" i="1" dirty="0">
                <a:solidFill>
                  <a:prstClr val="black"/>
                </a:solidFill>
                <a:latin typeface="Comic Sans MS" panose="030F0702030302020204" pitchFamily="66" charset="0"/>
              </a:rPr>
              <a:t>       </a:t>
            </a:r>
          </a:p>
          <a:p>
            <a:endParaRPr lang="en-GB" sz="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Sut</a:t>
            </a:r>
            <a:r>
              <a:rPr lang="en-GB" sz="17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pengwin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teimlo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yma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pengwin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teimlo’n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</a:p>
          <a:p>
            <a:r>
              <a:rPr lang="en-GB" sz="1400" i="1" dirty="0">
                <a:solidFill>
                  <a:prstClr val="black"/>
                </a:solidFill>
                <a:latin typeface="Comic Sans MS" panose="030F0702030302020204" pitchFamily="66" charset="0"/>
              </a:rPr>
              <a:t>How does </a:t>
            </a:r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 penguin feel here?           </a:t>
            </a:r>
            <a:endParaRPr lang="en-GB" sz="14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400" i="1" dirty="0">
                <a:solidFill>
                  <a:prstClr val="black"/>
                </a:solidFill>
                <a:latin typeface="Comic Sans MS" panose="030F0702030302020204" pitchFamily="66" charset="0"/>
              </a:rPr>
              <a:t>     </a:t>
            </a:r>
          </a:p>
          <a:p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Ydy’r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pengwin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hoffi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i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cael</a:t>
            </a:r>
            <a:r>
              <a:rPr lang="en-GB" sz="1700" b="1" i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i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   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Ydy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/ Nag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ydy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Does the penguin like </a:t>
            </a:r>
            <a:r>
              <a:rPr lang="en-GB" sz="1400" i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having a story</a:t>
            </a:r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endParaRPr lang="en-GB" sz="14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4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Ydy’r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pengwin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i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hapus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  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GB" sz="15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Ydy</a:t>
            </a:r>
            <a:r>
              <a:rPr lang="en-GB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mae’r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pengwin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bach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hapus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   </a:t>
            </a: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Is the little penguin happy?                     </a:t>
            </a:r>
            <a:r>
              <a:rPr lang="en-GB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Nag </a:t>
            </a:r>
            <a:r>
              <a:rPr lang="en-GB" sz="15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ydy</a:t>
            </a: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dydy’r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smtClean="0">
                <a:solidFill>
                  <a:srgbClr val="FF0000"/>
                </a:solidFill>
                <a:latin typeface="Comic Sans MS" panose="030F0702030302020204" pitchFamily="66" charset="0"/>
              </a:rPr>
              <a:t>pengwin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bach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ddim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hapus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Pam</a:t>
            </a:r>
            <a:r>
              <a:rPr lang="en-GB" sz="1700" b="1" dirty="0">
                <a:solidFill>
                  <a:prstClr val="black"/>
                </a:solidFill>
                <a:latin typeface="Comic Sans MS" panose="030F0702030302020204" pitchFamily="66" charset="0"/>
              </a:rPr>
              <a:t>?                             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Why?                                                     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8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i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Pryd</a:t>
            </a:r>
            <a:r>
              <a:rPr lang="en-GB" sz="1700" b="1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i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wyt</a:t>
            </a:r>
            <a:r>
              <a:rPr lang="en-GB" sz="1700" b="1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i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ti’n</a:t>
            </a:r>
            <a:r>
              <a:rPr lang="en-GB" sz="1700" b="1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i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hapus</a:t>
            </a:r>
            <a:r>
              <a:rPr lang="en-GB" sz="1700" b="1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             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Dw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’n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hapus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pan ……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When are you happy?  </a:t>
            </a:r>
          </a:p>
          <a:p>
            <a:endParaRPr lang="en-GB" sz="4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404" y="278961"/>
            <a:ext cx="3451538" cy="523220"/>
          </a:xfrm>
          <a:prstGeom prst="rect">
            <a:avLst/>
          </a:prstGeom>
          <a:solidFill>
            <a:schemeClr val="bg1"/>
          </a:solidFill>
          <a:ln w="539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Dw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i</a:t>
            </a:r>
            <a:r>
              <a:rPr lang="en-GB" sz="28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’n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hapus</a:t>
            </a:r>
            <a:r>
              <a:rPr lang="en-GB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pan …</a:t>
            </a:r>
            <a:endParaRPr lang="en-GB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1984" y="268959"/>
            <a:ext cx="3821993" cy="2662267"/>
          </a:xfrm>
          <a:prstGeom prst="rect">
            <a:avLst/>
          </a:prstGeom>
          <a:pattFill prst="pct20">
            <a:fgClr>
              <a:srgbClr val="00FF00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Geirfa</a:t>
            </a:r>
            <a:r>
              <a:rPr lang="en-GB" sz="17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/</a:t>
            </a:r>
            <a:r>
              <a:rPr lang="en-GB" sz="1400" b="1" i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Vocabulary</a:t>
            </a: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pan</a:t>
            </a:r>
            <a:r>
              <a:rPr lang="en-GB" sz="1700" dirty="0" smtClean="0">
                <a:latin typeface="Comic Sans MS" panose="030F0702030302020204" pitchFamily="66" charset="0"/>
              </a:rPr>
              <a:t>                         </a:t>
            </a:r>
            <a:r>
              <a:rPr lang="en-GB" sz="1400" i="1" dirty="0" smtClean="0">
                <a:latin typeface="Comic Sans MS" panose="030F0702030302020204" pitchFamily="66" charset="0"/>
              </a:rPr>
              <a:t>when</a:t>
            </a:r>
            <a:endParaRPr lang="en-GB" sz="1400" i="1" dirty="0">
              <a:latin typeface="Comic Sans MS" panose="030F0702030302020204" pitchFamily="66" charset="0"/>
            </a:endParaRPr>
          </a:p>
          <a:p>
            <a:r>
              <a:rPr lang="en-GB" sz="1700" b="1" dirty="0">
                <a:latin typeface="Comic Sans MS" panose="030F0702030302020204" pitchFamily="66" charset="0"/>
              </a:rPr>
              <a:t>d</a:t>
            </a:r>
            <a:r>
              <a:rPr lang="en-GB" sz="1700" b="1" dirty="0" smtClean="0">
                <a:latin typeface="Comic Sans MS" panose="030F0702030302020204" pitchFamily="66" charset="0"/>
              </a:rPr>
              <a:t>al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fy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llaw</a:t>
            </a:r>
            <a:r>
              <a:rPr lang="en-GB" sz="1700" dirty="0" smtClean="0">
                <a:latin typeface="Comic Sans MS" panose="030F0702030302020204" pitchFamily="66" charset="0"/>
              </a:rPr>
              <a:t>              </a:t>
            </a:r>
            <a:r>
              <a:rPr lang="en-GB" sz="1400" i="1" dirty="0" smtClean="0">
                <a:latin typeface="Comic Sans MS" panose="030F0702030302020204" pitchFamily="66" charset="0"/>
              </a:rPr>
              <a:t>hold my hand</a:t>
            </a:r>
            <a:r>
              <a:rPr lang="en-GB" sz="1700" dirty="0" smtClean="0">
                <a:latin typeface="Comic Sans MS" panose="030F0702030302020204" pitchFamily="66" charset="0"/>
              </a:rPr>
              <a:t>          </a:t>
            </a:r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b="1" dirty="0">
                <a:latin typeface="Comic Sans MS" panose="030F0702030302020204" pitchFamily="66" charset="0"/>
              </a:rPr>
              <a:t>p</a:t>
            </a:r>
            <a:r>
              <a:rPr lang="en-GB" sz="1700" b="1" dirty="0" smtClean="0">
                <a:latin typeface="Comic Sans MS" panose="030F0702030302020204" pitchFamily="66" charset="0"/>
              </a:rPr>
              <a:t>an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ydyn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ni</a:t>
            </a:r>
            <a:r>
              <a:rPr lang="en-GB" sz="1700" dirty="0" smtClean="0">
                <a:latin typeface="Comic Sans MS" panose="030F0702030302020204" pitchFamily="66" charset="0"/>
              </a:rPr>
              <a:t>              </a:t>
            </a:r>
            <a:r>
              <a:rPr lang="en-GB" sz="1400" dirty="0" smtClean="0">
                <a:latin typeface="Comic Sans MS" panose="030F0702030302020204" pitchFamily="66" charset="0"/>
              </a:rPr>
              <a:t>when we</a:t>
            </a:r>
            <a:endParaRPr lang="en-GB" sz="1400" i="1" dirty="0">
              <a:latin typeface="Comic Sans MS" panose="030F0702030302020204" pitchFamily="66" charset="0"/>
            </a:endParaRPr>
          </a:p>
          <a:p>
            <a:r>
              <a:rPr lang="en-GB" sz="1700" b="1" dirty="0" err="1">
                <a:latin typeface="Comic Sans MS" panose="030F0702030302020204" pitchFamily="66" charset="0"/>
              </a:rPr>
              <a:t>p</a:t>
            </a:r>
            <a:r>
              <a:rPr lang="en-GB" sz="1700" b="1" dirty="0" err="1" smtClean="0">
                <a:latin typeface="Comic Sans MS" panose="030F0702030302020204" pitchFamily="66" charset="0"/>
              </a:rPr>
              <a:t>ethau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newydd</a:t>
            </a:r>
            <a:r>
              <a:rPr lang="en-GB" sz="1700" b="1" dirty="0" smtClean="0">
                <a:latin typeface="Comic Sans MS" panose="030F0702030302020204" pitchFamily="66" charset="0"/>
              </a:rPr>
              <a:t>      </a:t>
            </a:r>
            <a:r>
              <a:rPr lang="en-GB" sz="1400" i="1" dirty="0" smtClean="0">
                <a:latin typeface="Comic Sans MS" panose="030F0702030302020204" pitchFamily="66" charset="0"/>
              </a:rPr>
              <a:t>new things</a:t>
            </a:r>
            <a:endParaRPr lang="en-GB" sz="1400" i="1" dirty="0">
              <a:latin typeface="Comic Sans MS" panose="030F0702030302020204" pitchFamily="66" charset="0"/>
            </a:endParaRPr>
          </a:p>
          <a:p>
            <a:r>
              <a:rPr lang="en-GB" sz="1700" b="1" dirty="0" err="1" smtClean="0">
                <a:latin typeface="Comic Sans MS" panose="030F0702030302020204" pitchFamily="66" charset="0"/>
              </a:rPr>
              <a:t>ti’n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fy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ngoglais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i</a:t>
            </a:r>
            <a:r>
              <a:rPr lang="en-GB" sz="1700" dirty="0" smtClean="0">
                <a:latin typeface="Comic Sans MS" panose="030F0702030302020204" pitchFamily="66" charset="0"/>
              </a:rPr>
              <a:t>      </a:t>
            </a:r>
            <a:r>
              <a:rPr lang="en-GB" sz="1400" i="1" dirty="0" smtClean="0">
                <a:latin typeface="Comic Sans MS" panose="030F0702030302020204" pitchFamily="66" charset="0"/>
              </a:rPr>
              <a:t>tickle me</a:t>
            </a:r>
            <a:endParaRPr lang="en-GB" sz="1400" i="1" dirty="0">
              <a:latin typeface="Comic Sans MS" panose="030F0702030302020204" pitchFamily="66" charset="0"/>
            </a:endParaRPr>
          </a:p>
          <a:p>
            <a:r>
              <a:rPr lang="en-GB" sz="1700" b="1" dirty="0" err="1">
                <a:latin typeface="Comic Sans MS" panose="030F0702030302020204" pitchFamily="66" charset="0"/>
              </a:rPr>
              <a:t>f</a:t>
            </a:r>
            <a:r>
              <a:rPr lang="en-GB" sz="1700" b="1" dirty="0" err="1" smtClean="0">
                <a:latin typeface="Comic Sans MS" panose="030F0702030302020204" pitchFamily="66" charset="0"/>
              </a:rPr>
              <a:t>y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nal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i</a:t>
            </a:r>
            <a:r>
              <a:rPr lang="en-GB" sz="1700" b="1" dirty="0" err="1" smtClean="0">
                <a:latin typeface="Comic Sans MS" panose="030F0702030302020204" pitchFamily="66" charset="0"/>
              </a:rPr>
              <a:t>’n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dynn</a:t>
            </a:r>
            <a:r>
              <a:rPr lang="en-GB" sz="1700" b="1" dirty="0" smtClean="0">
                <a:latin typeface="Comic Sans MS" panose="030F0702030302020204" pitchFamily="66" charset="0"/>
              </a:rPr>
              <a:t>      </a:t>
            </a:r>
            <a:r>
              <a:rPr lang="en-GB" sz="1400" i="1" dirty="0" smtClean="0">
                <a:latin typeface="Comic Sans MS" panose="030F0702030302020204" pitchFamily="66" charset="0"/>
              </a:rPr>
              <a:t>holding me tight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r</a:t>
            </a:r>
            <a:r>
              <a:rPr lang="en-GB" sz="1700" b="1" dirty="0" err="1" smtClean="0">
                <a:latin typeface="Comic Sans MS" panose="030F0702030302020204" pitchFamily="66" charset="0"/>
              </a:rPr>
              <a:t>hannu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sws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nos</a:t>
            </a:r>
            <a:r>
              <a:rPr lang="en-GB" sz="1700" b="1" dirty="0" smtClean="0">
                <a:latin typeface="Comic Sans MS" panose="030F0702030302020204" pitchFamily="66" charset="0"/>
              </a:rPr>
              <a:t> da  </a:t>
            </a:r>
          </a:p>
          <a:p>
            <a:r>
              <a:rPr lang="en-GB" sz="1400" i="1" dirty="0" smtClean="0">
                <a:latin typeface="Comic Sans MS" panose="030F0702030302020204" pitchFamily="66" charset="0"/>
              </a:rPr>
              <a:t>share a good night kiss</a:t>
            </a:r>
          </a:p>
          <a:p>
            <a:r>
              <a:rPr lang="en-GB" sz="1700" b="1" dirty="0" err="1" smtClean="0">
                <a:latin typeface="Comic Sans MS" panose="030F0702030302020204" pitchFamily="66" charset="0"/>
              </a:rPr>
              <a:t>Rwy’n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dy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garu</a:t>
            </a:r>
            <a:r>
              <a:rPr lang="en-GB" sz="1700" b="1" dirty="0" smtClean="0">
                <a:latin typeface="Comic Sans MS" panose="030F0702030302020204" pitchFamily="66" charset="0"/>
              </a:rPr>
              <a:t> di    </a:t>
            </a:r>
            <a:r>
              <a:rPr lang="en-GB" sz="1400" i="1" dirty="0" smtClean="0">
                <a:latin typeface="Comic Sans MS" panose="030F0702030302020204" pitchFamily="66" charset="0"/>
              </a:rPr>
              <a:t>I love you</a:t>
            </a:r>
            <a:endParaRPr lang="en-GB" sz="1400" i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69" t="24828" r="35886" b="54166"/>
          <a:stretch/>
        </p:blipFill>
        <p:spPr>
          <a:xfrm>
            <a:off x="1396968" y="943069"/>
            <a:ext cx="1630018" cy="14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380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Powys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Darllen Stori</dc:title>
  <dc:creator>Cheryl Andrews</dc:creator>
  <cp:lastModifiedBy>Gwenan Hughes</cp:lastModifiedBy>
  <cp:revision>26</cp:revision>
  <cp:lastPrinted>2014-07-17T10:21:34Z</cp:lastPrinted>
  <dcterms:created xsi:type="dcterms:W3CDTF">2014-07-16T13:30:21Z</dcterms:created>
  <dcterms:modified xsi:type="dcterms:W3CDTF">2014-09-01T18:39:49Z</dcterms:modified>
</cp:coreProperties>
</file>